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Lst>
  <p:notesMasterIdLst>
    <p:notesMasterId r:id="rId24"/>
  </p:notesMasterIdLst>
  <p:sldIdLst>
    <p:sldId id="316" r:id="rId3"/>
    <p:sldId id="324" r:id="rId4"/>
    <p:sldId id="272" r:id="rId5"/>
    <p:sldId id="325" r:id="rId6"/>
    <p:sldId id="306" r:id="rId7"/>
    <p:sldId id="308" r:id="rId8"/>
    <p:sldId id="291" r:id="rId9"/>
    <p:sldId id="310" r:id="rId10"/>
    <p:sldId id="265" r:id="rId11"/>
    <p:sldId id="313" r:id="rId12"/>
    <p:sldId id="311" r:id="rId13"/>
    <p:sldId id="266" r:id="rId14"/>
    <p:sldId id="292" r:id="rId15"/>
    <p:sldId id="277" r:id="rId16"/>
    <p:sldId id="320" r:id="rId17"/>
    <p:sldId id="279" r:id="rId18"/>
    <p:sldId id="280" r:id="rId19"/>
    <p:sldId id="286" r:id="rId20"/>
    <p:sldId id="285" r:id="rId21"/>
    <p:sldId id="330"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048"/>
    <a:srgbClr val="2A93FC"/>
    <a:srgbClr val="0070C0"/>
    <a:srgbClr val="40B0FF"/>
    <a:srgbClr val="005390"/>
    <a:srgbClr val="003860"/>
    <a:srgbClr val="80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20"/>
    <p:restoredTop sz="94558"/>
  </p:normalViewPr>
  <p:slideViewPr>
    <p:cSldViewPr snapToGrid="0" snapToObjects="1">
      <p:cViewPr varScale="1">
        <p:scale>
          <a:sx n="93" d="100"/>
          <a:sy n="93" d="100"/>
        </p:scale>
        <p:origin x="200" y="2472"/>
      </p:cViewPr>
      <p:guideLst>
        <p:guide orient="horz" pos="2160"/>
        <p:guide pos="2880"/>
      </p:guideLst>
    </p:cSldViewPr>
  </p:slideViewPr>
  <p:notesTextViewPr>
    <p:cViewPr>
      <p:scale>
        <a:sx n="100" d="100"/>
        <a:sy n="100" d="100"/>
      </p:scale>
      <p:origin x="0" y="0"/>
    </p:cViewPr>
  </p:notesTextViewPr>
  <p:sorterViewPr>
    <p:cViewPr>
      <p:scale>
        <a:sx n="135" d="100"/>
        <a:sy n="13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en:Documents:commercial%20clients:busilink%20nsw:2014%20Ignite%20Program:results:facilitat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Sheet1!$B$25</c:f>
              <c:strCache>
                <c:ptCount val="1"/>
                <c:pt idx="0">
                  <c:v>time 1</c:v>
                </c:pt>
              </c:strCache>
            </c:strRef>
          </c:tx>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Lst>
            </c:dLbl>
            <c:dLbl>
              <c:idx val="1"/>
              <c:dLblPos val="outEnd"/>
              <c:showLegendKey val="0"/>
              <c:showVal val="1"/>
              <c:showCatName val="0"/>
              <c:showSerName val="0"/>
              <c:showPercent val="0"/>
              <c:showBubbleSize val="0"/>
              <c:extLst>
                <c:ext xmlns:c15="http://schemas.microsoft.com/office/drawing/2012/chart" uri="{CE6537A1-D6FC-4f65-9D91-7224C49458BB}"/>
              </c:extLst>
            </c:dLbl>
            <c:dLbl>
              <c:idx val="2"/>
              <c:dLblPos val="outEnd"/>
              <c:showLegendKey val="0"/>
              <c:showVal val="1"/>
              <c:showCatName val="0"/>
              <c:showSerName val="0"/>
              <c:showPercent val="0"/>
              <c:showBubbleSize val="0"/>
              <c:extLst>
                <c:ext xmlns:c15="http://schemas.microsoft.com/office/drawing/2012/chart" uri="{CE6537A1-D6FC-4f65-9D91-7224C49458BB}"/>
              </c:extLst>
            </c:dLbl>
            <c:dLbl>
              <c:idx val="3"/>
              <c:dLblPos val="outEnd"/>
              <c:showLegendKey val="0"/>
              <c:showVal val="1"/>
              <c:showCatName val="0"/>
              <c:showSerName val="0"/>
              <c:showPercent val="0"/>
              <c:showBubbleSize val="0"/>
              <c:extLst>
                <c:ext xmlns:c15="http://schemas.microsoft.com/office/drawing/2012/chart" uri="{CE6537A1-D6FC-4f65-9D91-7224C49458BB}"/>
              </c:extLst>
            </c:dLbl>
            <c:dLbl>
              <c:idx val="4"/>
              <c:dLblPos val="outEnd"/>
              <c:showLegendKey val="0"/>
              <c:showVal val="1"/>
              <c:showCatName val="0"/>
              <c:showSerName val="0"/>
              <c:showPercent val="0"/>
              <c:showBubbleSize val="0"/>
              <c:extLst>
                <c:ext xmlns:c15="http://schemas.microsoft.com/office/drawing/2012/chart" uri="{CE6537A1-D6FC-4f65-9D91-7224C49458BB}"/>
              </c:extLst>
            </c:dLbl>
            <c:dLbl>
              <c:idx val="5"/>
              <c:dLblPos val="outEnd"/>
              <c:showLegendKey val="0"/>
              <c:showVal val="1"/>
              <c:showCatName val="0"/>
              <c:showSerName val="0"/>
              <c:showPercent val="0"/>
              <c:showBubbleSize val="0"/>
              <c:extLst>
                <c:ext xmlns:c15="http://schemas.microsoft.com/office/drawing/2012/chart" uri="{CE6537A1-D6FC-4f65-9D91-7224C49458BB}"/>
              </c:extLst>
            </c:dLbl>
            <c:dLbl>
              <c:idx val="6"/>
              <c:dLblPos val="outEnd"/>
              <c:showLegendKey val="0"/>
              <c:showVal val="1"/>
              <c:showCatName val="0"/>
              <c:showSerName val="0"/>
              <c:showPercent val="0"/>
              <c:showBubbleSize val="0"/>
              <c:extLst>
                <c:ext xmlns:c15="http://schemas.microsoft.com/office/drawing/2012/chart" uri="{CE6537A1-D6FC-4f65-9D91-7224C49458BB}"/>
              </c:extLst>
            </c:dLbl>
            <c:dLbl>
              <c:idx val="7"/>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Sheet1!$A$26:$A$33</c:f>
              <c:strCache>
                <c:ptCount val="8"/>
                <c:pt idx="0">
                  <c:v>Total EI</c:v>
                </c:pt>
                <c:pt idx="1">
                  <c:v>Emotional Self-Awareness</c:v>
                </c:pt>
                <c:pt idx="2">
                  <c:v>Emotional Awareness of Others</c:v>
                </c:pt>
                <c:pt idx="3">
                  <c:v>Emotional Expression</c:v>
                </c:pt>
                <c:pt idx="4">
                  <c:v>Emotional Reasoning</c:v>
                </c:pt>
                <c:pt idx="5">
                  <c:v>Emotional Self-Management</c:v>
                </c:pt>
                <c:pt idx="6">
                  <c:v>Emotional Management of Others</c:v>
                </c:pt>
                <c:pt idx="7">
                  <c:v>Emotional Self-Control</c:v>
                </c:pt>
              </c:strCache>
            </c:strRef>
          </c:cat>
          <c:val>
            <c:numRef>
              <c:f>Sheet1!$B$26:$B$33</c:f>
              <c:numCache>
                <c:formatCode>0</c:formatCode>
                <c:ptCount val="8"/>
                <c:pt idx="0">
                  <c:v>42.28571428571428</c:v>
                </c:pt>
                <c:pt idx="1">
                  <c:v>53.42857142857143</c:v>
                </c:pt>
                <c:pt idx="2">
                  <c:v>44.28571428571428</c:v>
                </c:pt>
                <c:pt idx="3">
                  <c:v>38.0</c:v>
                </c:pt>
                <c:pt idx="4">
                  <c:v>38.28571428571428</c:v>
                </c:pt>
                <c:pt idx="5">
                  <c:v>36.85714285714259</c:v>
                </c:pt>
                <c:pt idx="6">
                  <c:v>36.14285714285714</c:v>
                </c:pt>
                <c:pt idx="7">
                  <c:v>49.0</c:v>
                </c:pt>
              </c:numCache>
            </c:numRef>
          </c:val>
        </c:ser>
        <c:ser>
          <c:idx val="1"/>
          <c:order val="1"/>
          <c:tx>
            <c:strRef>
              <c:f>Sheet1!$C$25</c:f>
              <c:strCache>
                <c:ptCount val="1"/>
                <c:pt idx="0">
                  <c:v>time 2</c:v>
                </c:pt>
              </c:strCache>
            </c:strRef>
          </c:tx>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Lst>
            </c:dLbl>
            <c:dLbl>
              <c:idx val="1"/>
              <c:dLblPos val="outEnd"/>
              <c:showLegendKey val="0"/>
              <c:showVal val="1"/>
              <c:showCatName val="0"/>
              <c:showSerName val="0"/>
              <c:showPercent val="0"/>
              <c:showBubbleSize val="0"/>
              <c:extLst>
                <c:ext xmlns:c15="http://schemas.microsoft.com/office/drawing/2012/chart" uri="{CE6537A1-D6FC-4f65-9D91-7224C49458BB}"/>
              </c:extLst>
            </c:dLbl>
            <c:dLbl>
              <c:idx val="2"/>
              <c:dLblPos val="outEnd"/>
              <c:showLegendKey val="0"/>
              <c:showVal val="1"/>
              <c:showCatName val="0"/>
              <c:showSerName val="0"/>
              <c:showPercent val="0"/>
              <c:showBubbleSize val="0"/>
              <c:extLst>
                <c:ext xmlns:c15="http://schemas.microsoft.com/office/drawing/2012/chart" uri="{CE6537A1-D6FC-4f65-9D91-7224C49458BB}"/>
              </c:extLst>
            </c:dLbl>
            <c:dLbl>
              <c:idx val="3"/>
              <c:dLblPos val="outEnd"/>
              <c:showLegendKey val="0"/>
              <c:showVal val="1"/>
              <c:showCatName val="0"/>
              <c:showSerName val="0"/>
              <c:showPercent val="0"/>
              <c:showBubbleSize val="0"/>
              <c:extLst>
                <c:ext xmlns:c15="http://schemas.microsoft.com/office/drawing/2012/chart" uri="{CE6537A1-D6FC-4f65-9D91-7224C49458BB}"/>
              </c:extLst>
            </c:dLbl>
            <c:dLbl>
              <c:idx val="4"/>
              <c:dLblPos val="outEnd"/>
              <c:showLegendKey val="0"/>
              <c:showVal val="1"/>
              <c:showCatName val="0"/>
              <c:showSerName val="0"/>
              <c:showPercent val="0"/>
              <c:showBubbleSize val="0"/>
              <c:extLst>
                <c:ext xmlns:c15="http://schemas.microsoft.com/office/drawing/2012/chart" uri="{CE6537A1-D6FC-4f65-9D91-7224C49458BB}"/>
              </c:extLst>
            </c:dLbl>
            <c:dLbl>
              <c:idx val="5"/>
              <c:dLblPos val="outEnd"/>
              <c:showLegendKey val="0"/>
              <c:showVal val="1"/>
              <c:showCatName val="0"/>
              <c:showSerName val="0"/>
              <c:showPercent val="0"/>
              <c:showBubbleSize val="0"/>
              <c:extLst>
                <c:ext xmlns:c15="http://schemas.microsoft.com/office/drawing/2012/chart" uri="{CE6537A1-D6FC-4f65-9D91-7224C49458BB}"/>
              </c:extLst>
            </c:dLbl>
            <c:dLbl>
              <c:idx val="6"/>
              <c:dLblPos val="outEnd"/>
              <c:showLegendKey val="0"/>
              <c:showVal val="1"/>
              <c:showCatName val="0"/>
              <c:showSerName val="0"/>
              <c:showPercent val="0"/>
              <c:showBubbleSize val="0"/>
              <c:extLst>
                <c:ext xmlns:c15="http://schemas.microsoft.com/office/drawing/2012/chart" uri="{CE6537A1-D6FC-4f65-9D91-7224C49458BB}"/>
              </c:extLst>
            </c:dLbl>
            <c:dLbl>
              <c:idx val="7"/>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Sheet1!$A$26:$A$33</c:f>
              <c:strCache>
                <c:ptCount val="8"/>
                <c:pt idx="0">
                  <c:v>Total EI</c:v>
                </c:pt>
                <c:pt idx="1">
                  <c:v>Emotional Self-Awareness</c:v>
                </c:pt>
                <c:pt idx="2">
                  <c:v>Emotional Awareness of Others</c:v>
                </c:pt>
                <c:pt idx="3">
                  <c:v>Emotional Expression</c:v>
                </c:pt>
                <c:pt idx="4">
                  <c:v>Emotional Reasoning</c:v>
                </c:pt>
                <c:pt idx="5">
                  <c:v>Emotional Self-Management</c:v>
                </c:pt>
                <c:pt idx="6">
                  <c:v>Emotional Management of Others</c:v>
                </c:pt>
                <c:pt idx="7">
                  <c:v>Emotional Self-Control</c:v>
                </c:pt>
              </c:strCache>
            </c:strRef>
          </c:cat>
          <c:val>
            <c:numRef>
              <c:f>Sheet1!$C$26:$C$33</c:f>
              <c:numCache>
                <c:formatCode>0</c:formatCode>
                <c:ptCount val="8"/>
                <c:pt idx="0">
                  <c:v>66.3469387755102</c:v>
                </c:pt>
                <c:pt idx="1">
                  <c:v>70.7142857142857</c:v>
                </c:pt>
                <c:pt idx="2">
                  <c:v>72.42857142857135</c:v>
                </c:pt>
                <c:pt idx="3">
                  <c:v>58.0</c:v>
                </c:pt>
                <c:pt idx="4">
                  <c:v>68.57142857142826</c:v>
                </c:pt>
                <c:pt idx="5">
                  <c:v>64.42857142857135</c:v>
                </c:pt>
                <c:pt idx="6">
                  <c:v>70.0</c:v>
                </c:pt>
                <c:pt idx="7">
                  <c:v>60.28571428571428</c:v>
                </c:pt>
              </c:numCache>
            </c:numRef>
          </c:val>
        </c:ser>
        <c:dLbls>
          <c:showLegendKey val="0"/>
          <c:showVal val="0"/>
          <c:showCatName val="0"/>
          <c:showSerName val="0"/>
          <c:showPercent val="0"/>
          <c:showBubbleSize val="0"/>
        </c:dLbls>
        <c:gapWidth val="150"/>
        <c:axId val="98046768"/>
        <c:axId val="98048816"/>
      </c:barChart>
      <c:catAx>
        <c:axId val="98046768"/>
        <c:scaling>
          <c:orientation val="maxMin"/>
        </c:scaling>
        <c:delete val="0"/>
        <c:axPos val="l"/>
        <c:numFmt formatCode="General" sourceLinked="0"/>
        <c:majorTickMark val="out"/>
        <c:minorTickMark val="none"/>
        <c:tickLblPos val="nextTo"/>
        <c:txPr>
          <a:bodyPr/>
          <a:lstStyle/>
          <a:p>
            <a:pPr>
              <a:defRPr sz="1200"/>
            </a:pPr>
            <a:endParaRPr lang="en-US"/>
          </a:p>
        </c:txPr>
        <c:crossAx val="98048816"/>
        <c:crosses val="autoZero"/>
        <c:auto val="1"/>
        <c:lblAlgn val="ctr"/>
        <c:lblOffset val="100"/>
        <c:tickLblSkip val="1"/>
        <c:tickMarkSkip val="1"/>
        <c:noMultiLvlLbl val="0"/>
      </c:catAx>
      <c:valAx>
        <c:axId val="98048816"/>
        <c:scaling>
          <c:orientation val="minMax"/>
          <c:max val="100.0"/>
        </c:scaling>
        <c:delete val="0"/>
        <c:axPos val="t"/>
        <c:majorGridlines/>
        <c:numFmt formatCode="0" sourceLinked="1"/>
        <c:majorTickMark val="out"/>
        <c:minorTickMark val="none"/>
        <c:tickLblPos val="nextTo"/>
        <c:crossAx val="98046768"/>
        <c:crosses val="autoZero"/>
        <c:crossBetween val="between"/>
        <c:majorUnit val="20.0"/>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048BC-11F3-C844-9BAE-CE17A0B87163}" type="datetimeFigureOut">
              <a:rPr lang="en-US" smtClean="0"/>
              <a:t>12/5/17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F970E-0676-2A49-89FC-CBA36B7F1C28}"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
            </a:r>
            <a:r>
              <a:rPr lang="mr-IN" dirty="0" smtClean="0"/>
              <a:t>–</a:t>
            </a:r>
            <a:r>
              <a:rPr lang="en-US" dirty="0" smtClean="0"/>
              <a:t> The program participants to work in table groups and explore the question on the slide. </a:t>
            </a:r>
          </a:p>
          <a:p>
            <a:endParaRPr lang="en-US" dirty="0"/>
          </a:p>
          <a:p>
            <a:r>
              <a:rPr lang="en-US" dirty="0" smtClean="0"/>
              <a:t>EXPAND </a:t>
            </a:r>
            <a:r>
              <a:rPr lang="mr-IN" dirty="0" smtClean="0"/>
              <a:t>–</a:t>
            </a:r>
            <a:r>
              <a:rPr lang="en-US" dirty="0" smtClean="0"/>
              <a:t> on the question by asking participants to list the work related factors </a:t>
            </a:r>
            <a:r>
              <a:rPr lang="en-US" dirty="0"/>
              <a:t>that that make their working environments </a:t>
            </a:r>
            <a:r>
              <a:rPr lang="en-US" dirty="0" smtClean="0"/>
              <a:t>challenging </a:t>
            </a:r>
            <a:r>
              <a:rPr lang="mr-IN" dirty="0" smtClean="0"/>
              <a:t>–</a:t>
            </a:r>
            <a:r>
              <a:rPr lang="en-US" dirty="0" smtClean="0"/>
              <a:t> offer an example e.g., </a:t>
            </a:r>
            <a:r>
              <a:rPr lang="en-US" dirty="0" err="1" smtClean="0"/>
              <a:t>organisational</a:t>
            </a:r>
            <a:r>
              <a:rPr lang="en-US" dirty="0" smtClean="0"/>
              <a:t> change.</a:t>
            </a:r>
          </a:p>
          <a:p>
            <a:endParaRPr lang="en-US" dirty="0"/>
          </a:p>
          <a:p>
            <a:r>
              <a:rPr lang="en-US" dirty="0" smtClean="0"/>
              <a:t>EXPAND </a:t>
            </a:r>
            <a:r>
              <a:rPr lang="mr-IN" dirty="0" smtClean="0"/>
              <a:t>–</a:t>
            </a:r>
            <a:r>
              <a:rPr lang="en-US" dirty="0" smtClean="0"/>
              <a:t> by asking participants to consider the factors.</a:t>
            </a:r>
          </a:p>
          <a:p>
            <a:endParaRPr lang="en-US" dirty="0"/>
          </a:p>
          <a:p>
            <a:r>
              <a:rPr lang="en-US" dirty="0" smtClean="0"/>
              <a:t>FACILITATE -  a group discussion capturing the key points</a:t>
            </a:r>
            <a:endParaRPr lang="en-US" dirty="0"/>
          </a:p>
        </p:txBody>
      </p:sp>
      <p:sp>
        <p:nvSpPr>
          <p:cNvPr id="4" name="Slide Number Placeholder 3"/>
          <p:cNvSpPr>
            <a:spLocks noGrp="1"/>
          </p:cNvSpPr>
          <p:nvPr>
            <p:ph type="sldNum" sz="quarter" idx="10"/>
          </p:nvPr>
        </p:nvSpPr>
        <p:spPr/>
        <p:txBody>
          <a:bodyPr/>
          <a:lstStyle/>
          <a:p>
            <a:fld id="{1DFF970E-0676-2A49-89FC-CBA36B7F1C28}" type="slidenum">
              <a:rPr lang="en-GB" smtClean="0"/>
              <a:t>5</a:t>
            </a:fld>
            <a:endParaRPr lang="en-GB"/>
          </a:p>
        </p:txBody>
      </p:sp>
    </p:spTree>
    <p:extLst>
      <p:ext uri="{BB962C8B-B14F-4D97-AF65-F5344CB8AC3E}">
        <p14:creationId xmlns:p14="http://schemas.microsoft.com/office/powerpoint/2010/main" val="163525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BBCA35-2884-D141-BC4C-53E3541BF517}" type="slidenum">
              <a:rPr lang="en-GB" smtClean="0"/>
              <a:pPr/>
              <a:t>6</a:t>
            </a:fld>
            <a:endParaRPr lang="en-GB" dirty="0"/>
          </a:p>
        </p:txBody>
      </p:sp>
    </p:spTree>
    <p:extLst>
      <p:ext uri="{BB962C8B-B14F-4D97-AF65-F5344CB8AC3E}">
        <p14:creationId xmlns:p14="http://schemas.microsoft.com/office/powerpoint/2010/main" val="173295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23C8CC-2AF2-3C4E-88DB-F3CD5453F306}" type="slidenum">
              <a:rPr lang="en-GB" smtClean="0"/>
              <a:pPr/>
              <a:t>8</a:t>
            </a:fld>
            <a:endParaRPr lang="en-GB"/>
          </a:p>
        </p:txBody>
      </p:sp>
    </p:spTree>
    <p:extLst>
      <p:ext uri="{BB962C8B-B14F-4D97-AF65-F5344CB8AC3E}">
        <p14:creationId xmlns:p14="http://schemas.microsoft.com/office/powerpoint/2010/main" val="76228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BBCA35-2884-D141-BC4C-53E3541BF517}" type="slidenum">
              <a:rPr lang="en-GB" smtClean="0"/>
              <a:pPr/>
              <a:t>9</a:t>
            </a:fld>
            <a:endParaRPr lang="en-GB" dirty="0"/>
          </a:p>
        </p:txBody>
      </p:sp>
    </p:spTree>
    <p:extLst>
      <p:ext uri="{BB962C8B-B14F-4D97-AF65-F5344CB8AC3E}">
        <p14:creationId xmlns:p14="http://schemas.microsoft.com/office/powerpoint/2010/main" val="204102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So what does emotional intelligence look like when applied to leadership? Emotionally intelligent leadership competencies reflect what leaders do with their emotional intelligence in the leadership of people. The Genos model of emotionally intelligent leadership competencies is shown here and in</a:t>
            </a:r>
            <a:r>
              <a:rPr lang="en-GB" sz="1200" kern="1200" baseline="0" dirty="0" smtClean="0">
                <a:solidFill>
                  <a:schemeClr val="tx1"/>
                </a:solidFill>
                <a:latin typeface="+mn-lt"/>
                <a:ea typeface="+mn-ea"/>
                <a:cs typeface="+mn-cs"/>
              </a:rPr>
              <a:t> your workbooks on page 6. </a:t>
            </a:r>
            <a:r>
              <a:rPr lang="en-GB" sz="1200" kern="1200" dirty="0" smtClean="0">
                <a:solidFill>
                  <a:schemeClr val="tx1"/>
                </a:solidFill>
                <a:latin typeface="+mn-lt"/>
                <a:ea typeface="+mn-ea"/>
                <a:cs typeface="+mn-cs"/>
              </a:rPr>
              <a:t>The competencies of the model help leaders “be” the productive being states on the outside of the model, as opposed to the unproductive being states, that we can all be at times, on the inside of the model. Lets go through these in turn.</a:t>
            </a:r>
            <a:r>
              <a:rPr lang="en-GB" sz="1200" kern="1200" baseline="0" dirty="0" smtClean="0">
                <a:solidFill>
                  <a:schemeClr val="tx1"/>
                </a:solidFill>
                <a:latin typeface="+mn-lt"/>
                <a:ea typeface="+mn-ea"/>
                <a:cs typeface="+mn-cs"/>
              </a:rPr>
              <a:t> You can follow along in your workbooks starting on page 7</a:t>
            </a:r>
            <a:r>
              <a:rPr lang="en-GB"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5BBCA35-2884-D141-BC4C-53E3541BF517}" type="slidenum">
              <a:rPr lang="en-GB" smtClean="0"/>
              <a:pPr/>
              <a:t>10</a:t>
            </a:fld>
            <a:endParaRPr lang="en-GB"/>
          </a:p>
        </p:txBody>
      </p:sp>
    </p:spTree>
    <p:extLst>
      <p:ext uri="{BB962C8B-B14F-4D97-AF65-F5344CB8AC3E}">
        <p14:creationId xmlns:p14="http://schemas.microsoft.com/office/powerpoint/2010/main" val="54084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DDEC1BE-EFA3-6B45-9BCB-3D7B9AECB304}" type="slidenum">
              <a:rPr lang="en-AU">
                <a:solidFill>
                  <a:prstClr val="black"/>
                </a:solidFill>
              </a:rPr>
              <a:pPr/>
              <a:t>11</a:t>
            </a:fld>
            <a:endParaRPr lang="en-AU">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a:t>Slide’s Objective</a:t>
            </a:r>
          </a:p>
          <a:p>
            <a:pPr lvl="1" eaLnBrk="1" hangingPunct="1">
              <a:buFontTx/>
              <a:buChar char="•"/>
            </a:pPr>
            <a:r>
              <a:rPr lang="en-US"/>
              <a:t>To provide participants an official definition of EI</a:t>
            </a:r>
          </a:p>
          <a:p>
            <a:pPr eaLnBrk="1" hangingPunct="1">
              <a:buFontTx/>
              <a:buChar char="•"/>
            </a:pPr>
            <a:endParaRPr lang="en-US"/>
          </a:p>
          <a:p>
            <a:pPr eaLnBrk="1" hangingPunct="1"/>
            <a:r>
              <a:rPr lang="en-US" b="1"/>
              <a:t>Script</a:t>
            </a:r>
          </a:p>
          <a:p>
            <a:pPr eaLnBrk="1" hangingPunct="1"/>
            <a:r>
              <a:rPr lang="en-US" b="1"/>
              <a:t>	</a:t>
            </a:r>
            <a:r>
              <a:rPr lang="en-US"/>
              <a:t>Read from slide</a:t>
            </a:r>
          </a:p>
          <a:p>
            <a:pPr eaLnBrk="1" hangingPunct="1"/>
            <a:endParaRPr lang="en-US"/>
          </a:p>
          <a:p>
            <a:pPr eaLnBrk="1" hangingPunct="1"/>
            <a:r>
              <a:rPr lang="en-US"/>
              <a:t>State the these 7 skills represent the Genos model of EI</a:t>
            </a:r>
          </a:p>
          <a:p>
            <a:pPr eaLnBrk="1" hangingPunct="1"/>
            <a:endParaRPr lang="en-US"/>
          </a:p>
          <a:p>
            <a:pPr eaLnBrk="1" hangingPunct="1"/>
            <a:r>
              <a:rPr lang="en-US"/>
              <a:t>Note that the book chapter is on the Genos EI Resource Portal and is available for download</a:t>
            </a:r>
          </a:p>
          <a:p>
            <a:pPr eaLnBrk="1" hangingPunct="1"/>
            <a:endParaRPr lang="en-US"/>
          </a:p>
          <a:p>
            <a:pPr eaLnBrk="1" hangingPunct="1"/>
            <a:r>
              <a:rPr lang="en-US" b="1"/>
              <a:t>Typical FAQs and responses for the Slide</a:t>
            </a:r>
            <a:endParaRPr lang="en-US"/>
          </a:p>
          <a:p>
            <a:pPr eaLnBrk="1" hangingPunct="1"/>
            <a:endParaRPr lang="en-US"/>
          </a:p>
          <a:p>
            <a:pPr eaLnBrk="1" hangingPunct="1"/>
            <a:r>
              <a:rPr lang="en-US"/>
              <a:t>	</a:t>
            </a:r>
            <a:endParaRPr lang="en-US" b="1"/>
          </a:p>
          <a:p>
            <a:pPr eaLnBrk="1" hangingPunct="1"/>
            <a:endParaRPr lang="en-AU"/>
          </a:p>
          <a:p>
            <a:pPr eaLnBrk="1" hangingPunct="1"/>
            <a:endParaRPr lang="en-AU"/>
          </a:p>
        </p:txBody>
      </p:sp>
    </p:spTree>
    <p:extLst>
      <p:ext uri="{BB962C8B-B14F-4D97-AF65-F5344CB8AC3E}">
        <p14:creationId xmlns:p14="http://schemas.microsoft.com/office/powerpoint/2010/main" val="65625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BBCA35-2884-D141-BC4C-53E3541BF517}" type="slidenum">
              <a:rPr lang="en-GB" smtClean="0"/>
              <a:pPr/>
              <a:t>12</a:t>
            </a:fld>
            <a:endParaRPr lang="en-GB" dirty="0"/>
          </a:p>
        </p:txBody>
      </p:sp>
    </p:spTree>
    <p:extLst>
      <p:ext uri="{BB962C8B-B14F-4D97-AF65-F5344CB8AC3E}">
        <p14:creationId xmlns:p14="http://schemas.microsoft.com/office/powerpoint/2010/main" val="110132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DDD2250-D046-3B44-B920-C58813DFAEB9}" type="slidenum">
              <a:rPr lang="en-AU">
                <a:latin typeface="Arial" charset="0"/>
                <a:ea typeface="ＭＳ Ｐゴシック" charset="-128"/>
                <a:cs typeface="ＭＳ Ｐゴシック" charset="-128"/>
              </a:rPr>
              <a:pPr/>
              <a:t>20</a:t>
            </a:fld>
            <a:endParaRPr lang="en-AU" dirty="0">
              <a:latin typeface="Arial" charset="0"/>
              <a:ea typeface="ＭＳ Ｐゴシック" charset="-128"/>
              <a:cs typeface="ＭＳ Ｐゴシック" charset="-128"/>
            </a:endParaRPr>
          </a:p>
        </p:txBody>
      </p:sp>
      <p:sp>
        <p:nvSpPr>
          <p:cNvPr id="56323" name="Rectangle 2"/>
          <p:cNvSpPr>
            <a:spLocks noGrp="1" noRot="1" noChangeAspect="1" noChangeArrowheads="1" noTextEdit="1"/>
          </p:cNvSpPr>
          <p:nvPr>
            <p:ph type="sldImg"/>
          </p:nvPr>
        </p:nvSpPr>
        <p:spPr>
          <a:xfrm>
            <a:off x="1143000" y="682625"/>
            <a:ext cx="4579938" cy="3435350"/>
          </a:xfrm>
          <a:ln/>
        </p:spPr>
      </p:sp>
      <p:sp>
        <p:nvSpPr>
          <p:cNvPr id="56324" name="Rectangle 3"/>
          <p:cNvSpPr>
            <a:spLocks noGrp="1" noChangeArrowheads="1"/>
          </p:cNvSpPr>
          <p:nvPr>
            <p:ph type="body" idx="1"/>
          </p:nvPr>
        </p:nvSpPr>
        <p:spPr>
          <a:xfrm>
            <a:off x="685800" y="4343849"/>
            <a:ext cx="5486400" cy="4117185"/>
          </a:xfrm>
          <a:noFill/>
          <a:ln/>
        </p:spPr>
        <p:txBody>
          <a:bodyPr/>
          <a:lstStyle/>
          <a:p>
            <a:pPr eaLnBrk="1" hangingPunct="1"/>
            <a:endParaRPr lang="en-AU" dirty="0"/>
          </a:p>
        </p:txBody>
      </p:sp>
    </p:spTree>
    <p:extLst>
      <p:ext uri="{BB962C8B-B14F-4D97-AF65-F5344CB8AC3E}">
        <p14:creationId xmlns:p14="http://schemas.microsoft.com/office/powerpoint/2010/main" val="176323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F1D4C1-5CC2-E346-9785-5AB4CB6671F4}" type="datetimeFigureOut">
              <a:rPr lang="en-US">
                <a:solidFill>
                  <a:prstClr val="black"/>
                </a:solidFill>
              </a:rPr>
              <a:pPr/>
              <a:t>12/5/17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E4C7EE-FBDA-154C-ACC0-6393C94B85CE}" type="slidenum">
              <a:rPr lang="en-GB">
                <a:solidFill>
                  <a:prstClr val="black"/>
                </a:solidFill>
              </a:rPr>
              <a:pPr/>
              <a:t>‹#›</a:t>
            </a:fld>
            <a:endParaRPr lang="en-GB">
              <a:solidFill>
                <a:prstClr val="black"/>
              </a:solidFill>
            </a:endParaRPr>
          </a:p>
        </p:txBody>
      </p:sp>
      <p:pic>
        <p:nvPicPr>
          <p:cNvPr id="7" name="Picture 4" descr="C:\Users\stastley\AppData\Local\Microsoft\Windows\Temporary Internet Files\Content.Outlook\1EFIQVKQ\image element (2).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200394" cy="6858000"/>
          </a:xfrm>
          <a:prstGeom prst="rect">
            <a:avLst/>
          </a:prstGeom>
          <a:solidFill>
            <a:srgbClr val="003063"/>
          </a:solidFill>
          <a:effectLst>
            <a:outerShdw blurRad="50800" dist="50800" dir="5400000" algn="ctr" rotWithShape="0">
              <a:srgbClr val="000000">
                <a:alpha val="21000"/>
              </a:srgbClr>
            </a:outerShdw>
          </a:effectLst>
          <a:extLst/>
        </p:spPr>
      </p:pic>
      <p:pic>
        <p:nvPicPr>
          <p:cNvPr id="8" name="Picture 7" descr="Genos_Logo_White.eps"/>
          <p:cNvPicPr>
            <a:picLocks noChangeAspect="1"/>
          </p:cNvPicPr>
          <p:nvPr userDrawn="1"/>
        </p:nvPicPr>
        <p:blipFill>
          <a:blip r:embed="rId3"/>
          <a:stretch>
            <a:fillRect/>
          </a:stretch>
        </p:blipFill>
        <p:spPr>
          <a:xfrm>
            <a:off x="280412" y="5916965"/>
            <a:ext cx="2472668" cy="671825"/>
          </a:xfrm>
          <a:prstGeom prst="rect">
            <a:avLst/>
          </a:prstGeom>
        </p:spPr>
      </p:pic>
      <p:sp>
        <p:nvSpPr>
          <p:cNvPr id="9" name="TextBox 8"/>
          <p:cNvSpPr txBox="1"/>
          <p:nvPr userDrawn="1"/>
        </p:nvSpPr>
        <p:spPr>
          <a:xfrm>
            <a:off x="3339378" y="6048573"/>
            <a:ext cx="5861016" cy="353943"/>
          </a:xfrm>
          <a:prstGeom prst="rect">
            <a:avLst/>
          </a:prstGeom>
          <a:noFill/>
        </p:spPr>
        <p:txBody>
          <a:bodyPr wrap="square" rtlCol="0">
            <a:spAutoFit/>
          </a:bodyPr>
          <a:lstStyle/>
          <a:p>
            <a:r>
              <a:rPr lang="en-GB" sz="1700" i="1" dirty="0">
                <a:solidFill>
                  <a:srgbClr val="FFFFFF"/>
                </a:solidFill>
                <a:latin typeface="Dax-Regular"/>
                <a:cs typeface="Dax-Regular"/>
              </a:rPr>
              <a:t>Game changing for business, life changing for people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F1D4C1-5CC2-E346-9785-5AB4CB6671F4}" type="datetimeFigureOut">
              <a:rPr lang="en-US" smtClean="0"/>
              <a:pPr/>
              <a:t>12/5/17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E4C7EE-FBDA-154C-ACC0-6393C94B85CE}" type="slidenum">
              <a:rPr lang="en-GB" smtClean="0"/>
              <a:pPr/>
              <a:t>‹#›</a:t>
            </a:fld>
            <a:endParaRPr lang="en-GB"/>
          </a:p>
        </p:txBody>
      </p:sp>
    </p:spTree>
    <p:extLst>
      <p:ext uri="{BB962C8B-B14F-4D97-AF65-F5344CB8AC3E}">
        <p14:creationId xmlns:p14="http://schemas.microsoft.com/office/powerpoint/2010/main" val="105120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a:solidFill>
                  <a:prstClr val="black">
                    <a:tint val="75000"/>
                  </a:prstClr>
                </a:solidFill>
              </a:rPr>
              <a:pPr/>
              <a:t>5/12/17</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a:solidFill>
                  <a:prstClr val="black">
                    <a:tint val="75000"/>
                  </a:prstClr>
                </a:solidFill>
              </a:rPr>
              <a:pPr/>
              <a:t>‹#›</a:t>
            </a:fld>
            <a:endParaRPr lang="nl-BE">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Content Placeholder 5" descr="genos_public_hq.png"/>
          <p:cNvPicPr>
            <a:picLocks noChangeAspect="1"/>
          </p:cNvPicPr>
          <p:nvPr/>
        </p:nvPicPr>
        <p:blipFill>
          <a:blip r:embed="rId5"/>
          <a:stretch>
            <a:fillRect/>
          </a:stretch>
        </p:blipFill>
        <p:spPr>
          <a:xfrm>
            <a:off x="217416" y="6320379"/>
            <a:ext cx="1503823" cy="408589"/>
          </a:xfrm>
          <a:prstGeom prst="rect">
            <a:avLst/>
          </a:prstGeom>
        </p:spPr>
      </p:pic>
      <p:sp>
        <p:nvSpPr>
          <p:cNvPr id="10" name="Footer Placeholder 3"/>
          <p:cNvSpPr txBox="1">
            <a:spLocks/>
          </p:cNvSpPr>
          <p:nvPr/>
        </p:nvSpPr>
        <p:spPr>
          <a:xfrm>
            <a:off x="6252235" y="6399556"/>
            <a:ext cx="2743200" cy="228600"/>
          </a:xfrm>
          <a:prstGeom prst="rect">
            <a:avLst/>
          </a:prstGeom>
        </p:spPr>
        <p:txBody>
          <a:bodyPr vert="horz" lIns="91440" tIns="45720" rIns="91440" bIns="45720" rtlCol="0" anchor="ctr"/>
          <a:lstStyle/>
          <a:p>
            <a:pPr algn="r">
              <a:defRPr/>
            </a:pPr>
            <a:r>
              <a:rPr lang="en-AU" sz="1200" dirty="0">
                <a:solidFill>
                  <a:prstClr val="black">
                    <a:tint val="75000"/>
                  </a:prstClr>
                </a:solidFill>
              </a:rPr>
              <a:t>© </a:t>
            </a:r>
            <a:r>
              <a:rPr lang="en-AU" sz="1200" dirty="0" smtClean="0">
                <a:solidFill>
                  <a:prstClr val="black">
                    <a:tint val="75000"/>
                  </a:prstClr>
                </a:solidFill>
              </a:rPr>
              <a:t>Genos </a:t>
            </a:r>
            <a:r>
              <a:rPr lang="en-AU" sz="1200" dirty="0">
                <a:solidFill>
                  <a:prstClr val="black">
                    <a:tint val="75000"/>
                  </a:prstClr>
                </a:solidFill>
              </a:rPr>
              <a:t>International  </a:t>
            </a:r>
            <a:fld id="{033C85FD-1372-F541-8CCF-B341477A207F}" type="slidenum">
              <a:rPr lang="en-AU" sz="1200" b="1">
                <a:solidFill>
                  <a:prstClr val="black">
                    <a:tint val="75000"/>
                  </a:prstClr>
                </a:solidFill>
              </a:rPr>
              <a:pPr algn="r">
                <a:defRPr/>
              </a:pPr>
              <a:t>‹#›</a:t>
            </a:fld>
            <a:r>
              <a:rPr lang="en-AU" sz="1200" b="1" dirty="0">
                <a:solidFill>
                  <a:prstClr val="black">
                    <a:tint val="75000"/>
                  </a:prstClr>
                </a:solidFill>
              </a:rPr>
              <a:t> </a:t>
            </a:r>
            <a:endParaRPr lang="en-AU" sz="1200" dirty="0">
              <a:solidFill>
                <a:prstClr val="black">
                  <a:tint val="75000"/>
                </a:prstClr>
              </a:solidFill>
            </a:endParaRPr>
          </a:p>
        </p:txBody>
      </p:sp>
      <p:sp>
        <p:nvSpPr>
          <p:cNvPr id="11" name="TextBox 10"/>
          <p:cNvSpPr txBox="1"/>
          <p:nvPr/>
        </p:nvSpPr>
        <p:spPr>
          <a:xfrm>
            <a:off x="1946329" y="6351157"/>
            <a:ext cx="5861016" cy="276999"/>
          </a:xfrm>
          <a:prstGeom prst="rect">
            <a:avLst/>
          </a:prstGeom>
          <a:noFill/>
        </p:spPr>
        <p:txBody>
          <a:bodyPr wrap="square" rtlCol="0">
            <a:spAutoFit/>
          </a:bodyPr>
          <a:lstStyle/>
          <a:p>
            <a:r>
              <a:rPr lang="en-GB" sz="1200" i="1" dirty="0">
                <a:solidFill>
                  <a:prstClr val="black">
                    <a:lumMod val="50000"/>
                    <a:lumOff val="50000"/>
                  </a:prstClr>
                </a:solidFill>
                <a:latin typeface="Dax-Regular"/>
                <a:cs typeface="Dax-Regular"/>
              </a:rPr>
              <a:t>Game changing for business, life changing for people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4400" kern="1200">
          <a:solidFill>
            <a:srgbClr val="002F64"/>
          </a:solidFill>
          <a:latin typeface="Dax-Regular"/>
          <a:ea typeface="+mj-ea"/>
          <a:cs typeface="Dax-Regular"/>
        </a:defRPr>
      </a:lvl1pPr>
    </p:titleStyle>
    <p:bodyStyle>
      <a:lvl1pPr marL="342900" indent="-342900" algn="l" defTabSz="457200" rtl="0" eaLnBrk="1" latinLnBrk="0" hangingPunct="1">
        <a:spcBef>
          <a:spcPct val="20000"/>
        </a:spcBef>
        <a:buFont typeface="Arial"/>
        <a:buChar char="•"/>
        <a:defRPr sz="3200" kern="1200">
          <a:solidFill>
            <a:srgbClr val="002F64"/>
          </a:solidFill>
          <a:latin typeface="Dax-Regular"/>
          <a:ea typeface="+mn-ea"/>
          <a:cs typeface="Dax-Regular"/>
        </a:defRPr>
      </a:lvl1pPr>
      <a:lvl2pPr marL="742950" indent="-285750" algn="l" defTabSz="457200" rtl="0" eaLnBrk="1" latinLnBrk="0" hangingPunct="1">
        <a:spcBef>
          <a:spcPct val="20000"/>
        </a:spcBef>
        <a:buFont typeface="Arial"/>
        <a:buChar char="–"/>
        <a:defRPr sz="2800" kern="1200">
          <a:solidFill>
            <a:srgbClr val="002F64"/>
          </a:solidFill>
          <a:latin typeface="Dax-Regular"/>
          <a:ea typeface="+mn-ea"/>
          <a:cs typeface="Dax-Regular"/>
        </a:defRPr>
      </a:lvl2pPr>
      <a:lvl3pPr marL="1143000" indent="-228600" algn="l" defTabSz="457200" rtl="0" eaLnBrk="1" latinLnBrk="0" hangingPunct="1">
        <a:spcBef>
          <a:spcPct val="20000"/>
        </a:spcBef>
        <a:buFont typeface="Arial"/>
        <a:buChar char="•"/>
        <a:defRPr sz="2400" kern="1200">
          <a:solidFill>
            <a:srgbClr val="002F64"/>
          </a:solidFill>
          <a:latin typeface="Dax-Regular"/>
          <a:ea typeface="+mn-ea"/>
          <a:cs typeface="Dax-Regular"/>
        </a:defRPr>
      </a:lvl3pPr>
      <a:lvl4pPr marL="16002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4pPr>
      <a:lvl5pPr marL="20574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6430DBB-9FD5-43E7-88F1-55A569E9525E}" type="datetimeFigureOut">
              <a:rPr lang="nl-BE">
                <a:solidFill>
                  <a:prstClr val="black">
                    <a:tint val="75000"/>
                  </a:prstClr>
                </a:solidFill>
              </a:rPr>
              <a:pPr defTabSz="914400"/>
              <a:t>5/12/17</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36665-E7E9-4861-9ADF-F11A47CBAD79}" type="slidenum">
              <a:rPr lang="nl-BE">
                <a:solidFill>
                  <a:prstClr val="black">
                    <a:tint val="75000"/>
                  </a:prstClr>
                </a:solidFill>
              </a:rPr>
              <a:pPr defTabSz="914400"/>
              <a:t>‹#›</a:t>
            </a:fld>
            <a:endParaRPr lang="nl-BE">
              <a:solidFill>
                <a:prstClr val="black">
                  <a:tint val="75000"/>
                </a:prstClr>
              </a:solidFill>
            </a:endParaRPr>
          </a:p>
        </p:txBody>
      </p:sp>
    </p:spTree>
    <p:extLst>
      <p:ext uri="{BB962C8B-B14F-4D97-AF65-F5344CB8AC3E}">
        <p14:creationId xmlns:p14="http://schemas.microsoft.com/office/powerpoint/2010/main" val="123865631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 y="0"/>
          <a:ext cx="9163050" cy="6867525"/>
          <a:chOff x="-9525" y="0"/>
          <a:chExt cx="9163050" cy="6867525"/>
        </a:xfrm>
      </p:grpSpPr>
      <p:pic>
        <p:nvPicPr>
          <p:cNvPr id="6" name="Picture 5"/>
          <p:cNvPicPr>
            <a:picLocks noChangeAspect="1"/>
          </p:cNvPicPr>
          <p:nvPr/>
        </p:nvPicPr>
        <p:blipFill>
          <a:blip r:embed="rId2"/>
          <a:stretch>
            <a:fillRect/>
          </a:stretch>
        </p:blipFill>
        <p:spPr>
          <a:xfrm>
            <a:off x="0" y="0"/>
            <a:ext cx="9172575" cy="6858000"/>
          </a:xfrm>
          <a:prstGeom prst="rect">
            <a:avLst/>
          </a:prstGeom>
        </p:spPr>
      </p:pic>
      <p:sp>
        <p:nvSpPr>
          <p:cNvPr id="2" name="TextBox 1"/>
          <p:cNvSpPr txBox="1"/>
          <p:nvPr/>
        </p:nvSpPr>
        <p:spPr>
          <a:xfrm>
            <a:off x="360045" y="1144080"/>
            <a:ext cx="8424005" cy="1815882"/>
          </a:xfrm>
          <a:prstGeom prst="rect">
            <a:avLst/>
          </a:prstGeom>
        </p:spPr>
        <p:txBody>
          <a:bodyPr lIns="91440" tIns="45720" rIns="91440" bIns="45720" rtlCol="0" anchor="ctr">
            <a:spAutoFit/>
          </a:bodyPr>
          <a:lstStyle/>
          <a:p>
            <a:pPr defTabSz="914400" fontAlgn="ctr"/>
            <a:r>
              <a:rPr lang="en-US" sz="4800" dirty="0" smtClean="0">
                <a:solidFill>
                  <a:srgbClr val="FFFFFF">
                    <a:alpha val="100000"/>
                  </a:srgbClr>
                </a:solidFill>
                <a:latin typeface="dax"/>
              </a:rPr>
              <a:t>Emotional Intelligence:</a:t>
            </a:r>
          </a:p>
          <a:p>
            <a:pPr defTabSz="914400" fontAlgn="ctr"/>
            <a:endParaRPr lang="en-US" sz="3200" dirty="0" smtClean="0">
              <a:solidFill>
                <a:srgbClr val="FFFFFF">
                  <a:alpha val="100000"/>
                </a:srgbClr>
              </a:solidFill>
              <a:latin typeface="dax"/>
            </a:endParaRPr>
          </a:p>
          <a:p>
            <a:pPr defTabSz="914400" fontAlgn="ctr"/>
            <a:r>
              <a:rPr lang="en-US" sz="3200" dirty="0" smtClean="0">
                <a:solidFill>
                  <a:srgbClr val="FFFFFF">
                    <a:alpha val="100000"/>
                  </a:srgbClr>
                </a:solidFill>
                <a:latin typeface="dax"/>
              </a:rPr>
              <a:t>The Value Proposition</a:t>
            </a:r>
            <a:endParaRPr lang="en-US" sz="3200" dirty="0">
              <a:solidFill>
                <a:srgbClr val="FFFFFF">
                  <a:alpha val="100000"/>
                </a:srgbClr>
              </a:solidFill>
              <a:latin typeface="dax"/>
            </a:endParaRPr>
          </a:p>
        </p:txBody>
      </p:sp>
      <p:pic>
        <p:nvPicPr>
          <p:cNvPr id="5" name="Picture 4"/>
          <p:cNvPicPr>
            <a:picLocks noChangeAspect="1"/>
          </p:cNvPicPr>
          <p:nvPr/>
        </p:nvPicPr>
        <p:blipFill>
          <a:blip r:embed="rId3"/>
          <a:stretch>
            <a:fillRect/>
          </a:stretch>
        </p:blipFill>
        <p:spPr>
          <a:xfrm>
            <a:off x="548304" y="5502888"/>
            <a:ext cx="2705884" cy="731617"/>
          </a:xfrm>
          <a:prstGeom prst="rect">
            <a:avLst/>
          </a:prstGeom>
        </p:spPr>
      </p:pic>
      <p:sp>
        <p:nvSpPr>
          <p:cNvPr id="3" name="TextBox 2"/>
          <p:cNvSpPr txBox="1"/>
          <p:nvPr/>
        </p:nvSpPr>
        <p:spPr>
          <a:xfrm>
            <a:off x="360045" y="4046759"/>
            <a:ext cx="7671869" cy="584775"/>
          </a:xfrm>
          <a:prstGeom prst="rect">
            <a:avLst/>
          </a:prstGeom>
          <a:noFill/>
        </p:spPr>
        <p:txBody>
          <a:bodyPr wrap="square" rtlCol="0">
            <a:spAutoFit/>
          </a:bodyPr>
          <a:lstStyle/>
          <a:p>
            <a:r>
              <a:rPr lang="en-AU" sz="1600" dirty="0">
                <a:solidFill>
                  <a:schemeClr val="bg1"/>
                </a:solidFill>
              </a:rPr>
              <a:t>Read </a:t>
            </a:r>
            <a:r>
              <a:rPr lang="en-AU" sz="1600" dirty="0" smtClean="0">
                <a:solidFill>
                  <a:schemeClr val="bg1"/>
                </a:solidFill>
              </a:rPr>
              <a:t>the supporting article for this resource: </a:t>
            </a:r>
            <a:r>
              <a:rPr lang="en-AU" sz="1600" dirty="0">
                <a:solidFill>
                  <a:schemeClr val="bg1"/>
                </a:solidFill>
              </a:rPr>
              <a:t>https://www.genosinternational.com/business-case/</a:t>
            </a:r>
            <a:endParaRPr lang="en-AU" sz="1600" dirty="0" smtClean="0">
              <a:solidFill>
                <a:schemeClr val="bg1"/>
              </a:solidFill>
            </a:endParaRPr>
          </a:p>
        </p:txBody>
      </p:sp>
    </p:spTree>
    <p:extLst>
      <p:ext uri="{BB962C8B-B14F-4D97-AF65-F5344CB8AC3E}">
        <p14:creationId xmlns:p14="http://schemas.microsoft.com/office/powerpoint/2010/main" val="1805160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5100"/>
            <a:ext cx="8229600" cy="1143000"/>
          </a:xfrm>
        </p:spPr>
        <p:txBody>
          <a:bodyPr>
            <a:normAutofit/>
          </a:bodyPr>
          <a:lstStyle/>
          <a:p>
            <a:r>
              <a:rPr lang="en-GB" dirty="0" smtClean="0"/>
              <a:t>EI applied to leadership</a:t>
            </a:r>
            <a:endParaRPr lang="en-GB" dirty="0"/>
          </a:p>
        </p:txBody>
      </p:sp>
      <p:pic>
        <p:nvPicPr>
          <p:cNvPr id="5" name="Picture 4"/>
          <p:cNvPicPr>
            <a:picLocks noChangeAspect="1"/>
          </p:cNvPicPr>
          <p:nvPr/>
        </p:nvPicPr>
        <p:blipFill>
          <a:blip r:embed="rId3"/>
          <a:stretch>
            <a:fillRect/>
          </a:stretch>
        </p:blipFill>
        <p:spPr>
          <a:xfrm>
            <a:off x="1514901" y="727501"/>
            <a:ext cx="6273800" cy="6273800"/>
          </a:xfrm>
          <a:prstGeom prst="rect">
            <a:avLst/>
          </a:prstGeom>
        </p:spPr>
      </p:pic>
    </p:spTree>
    <p:extLst>
      <p:ext uri="{BB962C8B-B14F-4D97-AF65-F5344CB8AC3E}">
        <p14:creationId xmlns:p14="http://schemas.microsoft.com/office/powerpoint/2010/main" val="11975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normAutofit/>
          </a:bodyPr>
          <a:lstStyle/>
          <a:p>
            <a:r>
              <a:rPr lang="en-AU" dirty="0" smtClean="0"/>
              <a:t>Emotional Intelligence</a:t>
            </a:r>
            <a:endParaRPr lang="en-AU" dirty="0"/>
          </a:p>
        </p:txBody>
      </p:sp>
      <p:sp>
        <p:nvSpPr>
          <p:cNvPr id="50178" name="Rectangle 2"/>
          <p:cNvSpPr>
            <a:spLocks noGrp="1" noChangeArrowheads="1"/>
          </p:cNvSpPr>
          <p:nvPr>
            <p:ph type="body" idx="1"/>
          </p:nvPr>
        </p:nvSpPr>
        <p:spPr>
          <a:xfrm>
            <a:off x="457200" y="1244600"/>
            <a:ext cx="8229600" cy="4881563"/>
          </a:xfrm>
        </p:spPr>
        <p:txBody>
          <a:bodyPr>
            <a:normAutofit/>
          </a:bodyPr>
          <a:lstStyle/>
          <a:p>
            <a:pPr marL="0" indent="0">
              <a:buNone/>
            </a:pPr>
            <a:endParaRPr lang="en-AU" dirty="0" smtClean="0"/>
          </a:p>
          <a:p>
            <a:pPr marL="0" indent="0">
              <a:buNone/>
            </a:pPr>
            <a:r>
              <a:rPr lang="en-AU" dirty="0" smtClean="0"/>
              <a:t>“Emotional Intelligence is about making intelligent responses to negative emotions and using the competencies of the Genos model to generate positive emotions in self and others through being, present, empathetic, genuine, resilient and empowering in our behaviour as often as possible.”</a:t>
            </a:r>
          </a:p>
        </p:txBody>
      </p:sp>
    </p:spTree>
    <p:extLst>
      <p:ext uri="{BB962C8B-B14F-4D97-AF65-F5344CB8AC3E}">
        <p14:creationId xmlns:p14="http://schemas.microsoft.com/office/powerpoint/2010/main" val="2038915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682"/>
            <a:ext cx="8229600" cy="1143000"/>
          </a:xfrm>
        </p:spPr>
        <p:txBody>
          <a:bodyPr>
            <a:noAutofit/>
          </a:bodyPr>
          <a:lstStyle/>
          <a:p>
            <a:r>
              <a:rPr lang="en-GB" sz="2800" dirty="0" smtClean="0"/>
              <a:t>The Genos model of emotional competence</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02" y="988498"/>
            <a:ext cx="7518435" cy="5059948"/>
          </a:xfrm>
          <a:prstGeom prst="rect">
            <a:avLst/>
          </a:prstGeom>
        </p:spPr>
      </p:pic>
    </p:spTree>
    <p:extLst>
      <p:ext uri="{BB962C8B-B14F-4D97-AF65-F5344CB8AC3E}">
        <p14:creationId xmlns:p14="http://schemas.microsoft.com/office/powerpoint/2010/main" val="176397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jpg"/>
          <p:cNvPicPr>
            <a:picLocks noChangeAspect="1"/>
          </p:cNvPicPr>
          <p:nvPr/>
        </p:nvPicPr>
        <p:blipFill>
          <a:blip r:embed="rId2"/>
          <a:stretch>
            <a:fillRect/>
          </a:stretch>
        </p:blipFill>
        <p:spPr>
          <a:xfrm>
            <a:off x="164967" y="1846239"/>
            <a:ext cx="8787493" cy="4466850"/>
          </a:xfrm>
          <a:prstGeom prst="rect">
            <a:avLst/>
          </a:prstGeom>
        </p:spPr>
      </p:pic>
      <p:sp>
        <p:nvSpPr>
          <p:cNvPr id="7" name="TextBox 6"/>
          <p:cNvSpPr txBox="1"/>
          <p:nvPr/>
        </p:nvSpPr>
        <p:spPr>
          <a:xfrm>
            <a:off x="232820" y="3747496"/>
            <a:ext cx="1677248" cy="338554"/>
          </a:xfrm>
          <a:prstGeom prst="rect">
            <a:avLst/>
          </a:prstGeom>
          <a:noFill/>
        </p:spPr>
        <p:txBody>
          <a:bodyPr wrap="square" rtlCol="0">
            <a:spAutoFit/>
          </a:bodyPr>
          <a:lstStyle/>
          <a:p>
            <a:pPr algn="ctr"/>
            <a:r>
              <a:rPr lang="en-GB" sz="1600" dirty="0" smtClean="0">
                <a:solidFill>
                  <a:srgbClr val="002F64"/>
                </a:solidFill>
                <a:cs typeface="Dax-Regular"/>
              </a:rPr>
              <a:t>Relaxed</a:t>
            </a:r>
            <a:endParaRPr lang="en-GB" sz="1600" dirty="0">
              <a:solidFill>
                <a:srgbClr val="002F64"/>
              </a:solidFill>
              <a:cs typeface="Dax-Regular"/>
            </a:endParaRPr>
          </a:p>
        </p:txBody>
      </p:sp>
      <p:sp>
        <p:nvSpPr>
          <p:cNvPr id="8" name="TextBox 7"/>
          <p:cNvSpPr txBox="1"/>
          <p:nvPr/>
        </p:nvSpPr>
        <p:spPr>
          <a:xfrm>
            <a:off x="1142973" y="4144517"/>
            <a:ext cx="1677248" cy="338554"/>
          </a:xfrm>
          <a:prstGeom prst="rect">
            <a:avLst/>
          </a:prstGeom>
          <a:noFill/>
        </p:spPr>
        <p:txBody>
          <a:bodyPr wrap="square" rtlCol="0">
            <a:spAutoFit/>
          </a:bodyPr>
          <a:lstStyle/>
          <a:p>
            <a:pPr algn="ctr"/>
            <a:r>
              <a:rPr lang="en-GB" sz="1600" dirty="0" smtClean="0">
                <a:solidFill>
                  <a:srgbClr val="002F64"/>
                </a:solidFill>
                <a:cs typeface="Dax-Regular"/>
              </a:rPr>
              <a:t>Purpose</a:t>
            </a:r>
            <a:endParaRPr lang="en-GB" sz="1600" dirty="0">
              <a:solidFill>
                <a:srgbClr val="002F64"/>
              </a:solidFill>
              <a:cs typeface="Dax-Regular"/>
            </a:endParaRPr>
          </a:p>
        </p:txBody>
      </p:sp>
      <p:sp>
        <p:nvSpPr>
          <p:cNvPr id="9" name="TextBox 8"/>
          <p:cNvSpPr txBox="1"/>
          <p:nvPr/>
        </p:nvSpPr>
        <p:spPr>
          <a:xfrm>
            <a:off x="2089417" y="5048190"/>
            <a:ext cx="1677248" cy="338554"/>
          </a:xfrm>
          <a:prstGeom prst="rect">
            <a:avLst/>
          </a:prstGeom>
          <a:noFill/>
        </p:spPr>
        <p:txBody>
          <a:bodyPr wrap="square" rtlCol="0">
            <a:spAutoFit/>
          </a:bodyPr>
          <a:lstStyle/>
          <a:p>
            <a:pPr algn="ctr"/>
            <a:r>
              <a:rPr lang="en-GB" sz="1600" dirty="0" smtClean="0">
                <a:solidFill>
                  <a:srgbClr val="002F64"/>
                </a:solidFill>
                <a:cs typeface="Dax-Regular"/>
              </a:rPr>
              <a:t>Valued</a:t>
            </a:r>
            <a:endParaRPr lang="en-GB" sz="1600" dirty="0">
              <a:solidFill>
                <a:srgbClr val="002F64"/>
              </a:solidFill>
              <a:cs typeface="Dax-Regular"/>
            </a:endParaRPr>
          </a:p>
        </p:txBody>
      </p:sp>
      <p:sp>
        <p:nvSpPr>
          <p:cNvPr id="10" name="TextBox 9"/>
          <p:cNvSpPr txBox="1"/>
          <p:nvPr/>
        </p:nvSpPr>
        <p:spPr>
          <a:xfrm>
            <a:off x="2926452" y="4560016"/>
            <a:ext cx="1677248" cy="338554"/>
          </a:xfrm>
          <a:prstGeom prst="rect">
            <a:avLst/>
          </a:prstGeom>
          <a:noFill/>
        </p:spPr>
        <p:txBody>
          <a:bodyPr wrap="square" rtlCol="0">
            <a:spAutoFit/>
          </a:bodyPr>
          <a:lstStyle/>
          <a:p>
            <a:pPr algn="ctr"/>
            <a:r>
              <a:rPr lang="en-GB" sz="1600" dirty="0" smtClean="0">
                <a:solidFill>
                  <a:srgbClr val="002F64"/>
                </a:solidFill>
                <a:cs typeface="Dax-Regular"/>
              </a:rPr>
              <a:t>Cared for</a:t>
            </a:r>
            <a:endParaRPr lang="en-GB" sz="1600" dirty="0">
              <a:solidFill>
                <a:srgbClr val="002F64"/>
              </a:solidFill>
              <a:cs typeface="Dax-Regular"/>
            </a:endParaRPr>
          </a:p>
        </p:txBody>
      </p:sp>
      <p:sp>
        <p:nvSpPr>
          <p:cNvPr id="11" name="TextBox 10"/>
          <p:cNvSpPr txBox="1"/>
          <p:nvPr/>
        </p:nvSpPr>
        <p:spPr>
          <a:xfrm>
            <a:off x="4002742" y="4144517"/>
            <a:ext cx="2156458" cy="338554"/>
          </a:xfrm>
          <a:prstGeom prst="rect">
            <a:avLst/>
          </a:prstGeom>
          <a:noFill/>
        </p:spPr>
        <p:txBody>
          <a:bodyPr wrap="square" rtlCol="0">
            <a:spAutoFit/>
          </a:bodyPr>
          <a:lstStyle/>
          <a:p>
            <a:pPr algn="ctr"/>
            <a:r>
              <a:rPr lang="en-GB" sz="1600" dirty="0" smtClean="0">
                <a:solidFill>
                  <a:srgbClr val="002F64"/>
                </a:solidFill>
                <a:cs typeface="Dax-Regular"/>
              </a:rPr>
              <a:t>Informed</a:t>
            </a:r>
            <a:endParaRPr lang="en-GB" sz="1600" dirty="0">
              <a:solidFill>
                <a:srgbClr val="002F64"/>
              </a:solidFill>
              <a:cs typeface="Dax-Regular"/>
            </a:endParaRPr>
          </a:p>
        </p:txBody>
      </p:sp>
      <p:sp>
        <p:nvSpPr>
          <p:cNvPr id="12" name="TextBox 11"/>
          <p:cNvSpPr txBox="1"/>
          <p:nvPr/>
        </p:nvSpPr>
        <p:spPr>
          <a:xfrm>
            <a:off x="5488301" y="3775185"/>
            <a:ext cx="1677248" cy="338554"/>
          </a:xfrm>
          <a:prstGeom prst="rect">
            <a:avLst/>
          </a:prstGeom>
          <a:noFill/>
        </p:spPr>
        <p:txBody>
          <a:bodyPr wrap="square" rtlCol="0">
            <a:spAutoFit/>
          </a:bodyPr>
          <a:lstStyle/>
          <a:p>
            <a:pPr algn="ctr"/>
            <a:r>
              <a:rPr lang="en-GB" sz="1600" dirty="0" smtClean="0">
                <a:solidFill>
                  <a:srgbClr val="002F64"/>
                </a:solidFill>
                <a:cs typeface="Dax-Regular"/>
              </a:rPr>
              <a:t>Consulted</a:t>
            </a:r>
            <a:endParaRPr lang="en-GB" sz="1600" dirty="0">
              <a:solidFill>
                <a:srgbClr val="002F64"/>
              </a:solidFill>
              <a:cs typeface="Dax-Regular"/>
            </a:endParaRPr>
          </a:p>
        </p:txBody>
      </p:sp>
      <p:sp>
        <p:nvSpPr>
          <p:cNvPr id="26" name="TextBox 25"/>
          <p:cNvSpPr txBox="1"/>
          <p:nvPr/>
        </p:nvSpPr>
        <p:spPr>
          <a:xfrm>
            <a:off x="6814651" y="3773251"/>
            <a:ext cx="1677248" cy="338554"/>
          </a:xfrm>
          <a:prstGeom prst="rect">
            <a:avLst/>
          </a:prstGeom>
          <a:noFill/>
        </p:spPr>
        <p:txBody>
          <a:bodyPr wrap="square" rtlCol="0">
            <a:spAutoFit/>
          </a:bodyPr>
          <a:lstStyle/>
          <a:p>
            <a:pPr algn="ctr"/>
            <a:r>
              <a:rPr lang="en-GB" sz="1600" dirty="0" smtClean="0">
                <a:solidFill>
                  <a:srgbClr val="002F64"/>
                </a:solidFill>
                <a:cs typeface="Dax-Regular"/>
              </a:rPr>
              <a:t>Empowered</a:t>
            </a:r>
            <a:endParaRPr lang="en-GB" sz="1600" dirty="0">
              <a:solidFill>
                <a:srgbClr val="002F64"/>
              </a:solidFill>
              <a:cs typeface="Dax-Regular"/>
            </a:endParaRPr>
          </a:p>
        </p:txBody>
      </p:sp>
      <p:sp>
        <p:nvSpPr>
          <p:cNvPr id="13" name="TextBox 12"/>
          <p:cNvSpPr txBox="1"/>
          <p:nvPr/>
        </p:nvSpPr>
        <p:spPr>
          <a:xfrm>
            <a:off x="232820" y="1113821"/>
            <a:ext cx="1677248" cy="584776"/>
          </a:xfrm>
          <a:prstGeom prst="rect">
            <a:avLst/>
          </a:prstGeom>
          <a:noFill/>
        </p:spPr>
        <p:txBody>
          <a:bodyPr wrap="square" rtlCol="0">
            <a:spAutoFit/>
          </a:bodyPr>
          <a:lstStyle/>
          <a:p>
            <a:pPr algn="ctr"/>
            <a:r>
              <a:rPr lang="en-GB" sz="1600" dirty="0" smtClean="0">
                <a:solidFill>
                  <a:schemeClr val="tx2">
                    <a:lumMod val="60000"/>
                    <a:lumOff val="40000"/>
                  </a:schemeClr>
                </a:solidFill>
                <a:cs typeface="Dax-Regular"/>
              </a:rPr>
              <a:t>Solution focused</a:t>
            </a:r>
            <a:endParaRPr lang="en-GB" sz="1600" dirty="0">
              <a:solidFill>
                <a:schemeClr val="tx2">
                  <a:lumMod val="60000"/>
                  <a:lumOff val="40000"/>
                </a:schemeClr>
              </a:solidFill>
              <a:cs typeface="Dax-Regular"/>
            </a:endParaRPr>
          </a:p>
        </p:txBody>
      </p:sp>
      <p:sp>
        <p:nvSpPr>
          <p:cNvPr id="14" name="TextBox 13"/>
          <p:cNvSpPr txBox="1"/>
          <p:nvPr/>
        </p:nvSpPr>
        <p:spPr>
          <a:xfrm>
            <a:off x="1072238" y="2189548"/>
            <a:ext cx="1855008" cy="338554"/>
          </a:xfrm>
          <a:prstGeom prst="rect">
            <a:avLst/>
          </a:prstGeom>
          <a:noFill/>
        </p:spPr>
        <p:txBody>
          <a:bodyPr wrap="square" rtlCol="0">
            <a:spAutoFit/>
          </a:bodyPr>
          <a:lstStyle/>
          <a:p>
            <a:pPr algn="ctr"/>
            <a:r>
              <a:rPr lang="en-GB" sz="1600" dirty="0" smtClean="0">
                <a:solidFill>
                  <a:schemeClr val="tx2">
                    <a:lumMod val="60000"/>
                    <a:lumOff val="40000"/>
                  </a:schemeClr>
                </a:solidFill>
                <a:cs typeface="Dax-Regular"/>
              </a:rPr>
              <a:t>Engaged</a:t>
            </a:r>
            <a:endParaRPr lang="en-GB" sz="1600" dirty="0">
              <a:solidFill>
                <a:schemeClr val="tx2">
                  <a:lumMod val="60000"/>
                  <a:lumOff val="40000"/>
                </a:schemeClr>
              </a:solidFill>
              <a:cs typeface="Dax-Regular"/>
            </a:endParaRPr>
          </a:p>
        </p:txBody>
      </p:sp>
      <p:sp>
        <p:nvSpPr>
          <p:cNvPr id="15" name="TextBox 14"/>
          <p:cNvSpPr txBox="1"/>
          <p:nvPr/>
        </p:nvSpPr>
        <p:spPr>
          <a:xfrm>
            <a:off x="2088622" y="998484"/>
            <a:ext cx="1677248" cy="584776"/>
          </a:xfrm>
          <a:prstGeom prst="rect">
            <a:avLst/>
          </a:prstGeom>
          <a:noFill/>
        </p:spPr>
        <p:txBody>
          <a:bodyPr wrap="square" rtlCol="0">
            <a:spAutoFit/>
          </a:bodyPr>
          <a:lstStyle/>
          <a:p>
            <a:pPr algn="ctr"/>
            <a:r>
              <a:rPr lang="en-GB" sz="1600" dirty="0" smtClean="0">
                <a:solidFill>
                  <a:schemeClr val="tx2">
                    <a:lumMod val="60000"/>
                    <a:lumOff val="40000"/>
                  </a:schemeClr>
                </a:solidFill>
                <a:cs typeface="Dax-Regular"/>
              </a:rPr>
              <a:t>Promote the brand</a:t>
            </a:r>
            <a:endParaRPr lang="en-GB" sz="1600" dirty="0">
              <a:solidFill>
                <a:schemeClr val="tx2">
                  <a:lumMod val="60000"/>
                  <a:lumOff val="40000"/>
                </a:schemeClr>
              </a:solidFill>
              <a:cs typeface="Dax-Regular"/>
            </a:endParaRPr>
          </a:p>
        </p:txBody>
      </p:sp>
      <p:sp>
        <p:nvSpPr>
          <p:cNvPr id="16" name="TextBox 15"/>
          <p:cNvSpPr txBox="1"/>
          <p:nvPr/>
        </p:nvSpPr>
        <p:spPr>
          <a:xfrm>
            <a:off x="2927246" y="1958715"/>
            <a:ext cx="1677248" cy="338554"/>
          </a:xfrm>
          <a:prstGeom prst="rect">
            <a:avLst/>
          </a:prstGeom>
          <a:noFill/>
        </p:spPr>
        <p:txBody>
          <a:bodyPr wrap="square" rtlCol="0">
            <a:spAutoFit/>
          </a:bodyPr>
          <a:lstStyle/>
          <a:p>
            <a:pPr algn="ctr"/>
            <a:r>
              <a:rPr lang="en-GB" sz="1600" dirty="0" smtClean="0">
                <a:solidFill>
                  <a:schemeClr val="tx2">
                    <a:lumMod val="60000"/>
                    <a:lumOff val="40000"/>
                  </a:schemeClr>
                </a:solidFill>
                <a:cs typeface="Dax-Regular"/>
              </a:rPr>
              <a:t>Buy-in</a:t>
            </a:r>
            <a:endParaRPr lang="en-GB" sz="1600" dirty="0">
              <a:solidFill>
                <a:schemeClr val="tx2">
                  <a:lumMod val="60000"/>
                  <a:lumOff val="40000"/>
                </a:schemeClr>
              </a:solidFill>
              <a:cs typeface="Dax-Regular"/>
            </a:endParaRPr>
          </a:p>
        </p:txBody>
      </p:sp>
      <p:sp>
        <p:nvSpPr>
          <p:cNvPr id="17" name="TextBox 16"/>
          <p:cNvSpPr txBox="1"/>
          <p:nvPr/>
        </p:nvSpPr>
        <p:spPr>
          <a:xfrm>
            <a:off x="4171261" y="1508085"/>
            <a:ext cx="1868930" cy="338554"/>
          </a:xfrm>
          <a:prstGeom prst="rect">
            <a:avLst/>
          </a:prstGeom>
          <a:noFill/>
        </p:spPr>
        <p:txBody>
          <a:bodyPr wrap="square" rtlCol="0">
            <a:spAutoFit/>
          </a:bodyPr>
          <a:lstStyle/>
          <a:p>
            <a:pPr algn="ctr"/>
            <a:r>
              <a:rPr lang="en-GB" sz="1600" dirty="0" smtClean="0">
                <a:solidFill>
                  <a:schemeClr val="tx2">
                    <a:lumMod val="60000"/>
                    <a:lumOff val="40000"/>
                  </a:schemeClr>
                </a:solidFill>
                <a:cs typeface="Dax-Regular"/>
              </a:rPr>
              <a:t>Accountable</a:t>
            </a:r>
            <a:endParaRPr lang="en-GB" sz="1600" dirty="0">
              <a:solidFill>
                <a:schemeClr val="tx2">
                  <a:lumMod val="60000"/>
                  <a:lumOff val="40000"/>
                </a:schemeClr>
              </a:solidFill>
              <a:cs typeface="Dax-Regular"/>
            </a:endParaRPr>
          </a:p>
        </p:txBody>
      </p:sp>
      <p:sp>
        <p:nvSpPr>
          <p:cNvPr id="18" name="TextBox 17"/>
          <p:cNvSpPr txBox="1"/>
          <p:nvPr/>
        </p:nvSpPr>
        <p:spPr>
          <a:xfrm>
            <a:off x="5394048" y="2282209"/>
            <a:ext cx="1868930" cy="338554"/>
          </a:xfrm>
          <a:prstGeom prst="rect">
            <a:avLst/>
          </a:prstGeom>
          <a:noFill/>
        </p:spPr>
        <p:txBody>
          <a:bodyPr wrap="square" rtlCol="0">
            <a:spAutoFit/>
          </a:bodyPr>
          <a:lstStyle/>
          <a:p>
            <a:pPr algn="ctr"/>
            <a:r>
              <a:rPr lang="en-GB" sz="1600" dirty="0" smtClean="0">
                <a:solidFill>
                  <a:schemeClr val="tx2">
                    <a:lumMod val="60000"/>
                    <a:lumOff val="40000"/>
                  </a:schemeClr>
                </a:solidFill>
                <a:cs typeface="Dax-Regular"/>
              </a:rPr>
              <a:t>Buy-in</a:t>
            </a:r>
            <a:endParaRPr lang="en-GB" sz="1600" dirty="0">
              <a:solidFill>
                <a:schemeClr val="tx2">
                  <a:lumMod val="60000"/>
                  <a:lumOff val="40000"/>
                </a:schemeClr>
              </a:solidFill>
              <a:cs typeface="Dax-Regular"/>
            </a:endParaRPr>
          </a:p>
        </p:txBody>
      </p:sp>
      <p:cxnSp>
        <p:nvCxnSpPr>
          <p:cNvPr id="19" name="Straight Connector 18"/>
          <p:cNvCxnSpPr/>
          <p:nvPr/>
        </p:nvCxnSpPr>
        <p:spPr>
          <a:xfrm rot="5400000">
            <a:off x="95733" y="2633793"/>
            <a:ext cx="195301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1198853" y="3386531"/>
            <a:ext cx="156389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926452" y="1544948"/>
            <a:ext cx="1" cy="3477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80971" y="1872732"/>
            <a:ext cx="0" cy="2309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643654" y="1575724"/>
            <a:ext cx="0" cy="22200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326925" y="2620763"/>
            <a:ext cx="0" cy="1174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6" idx="2"/>
          </p:cNvCxnSpPr>
          <p:nvPr/>
        </p:nvCxnSpPr>
        <p:spPr>
          <a:xfrm>
            <a:off x="3765870" y="2297269"/>
            <a:ext cx="1" cy="2308912"/>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814651" y="1037062"/>
            <a:ext cx="1677248" cy="584776"/>
          </a:xfrm>
          <a:prstGeom prst="rect">
            <a:avLst/>
          </a:prstGeom>
          <a:noFill/>
        </p:spPr>
        <p:txBody>
          <a:bodyPr wrap="square" rtlCol="0">
            <a:spAutoFit/>
          </a:bodyPr>
          <a:lstStyle/>
          <a:p>
            <a:pPr algn="ctr"/>
            <a:r>
              <a:rPr lang="en-GB" sz="1600" dirty="0" smtClean="0">
                <a:solidFill>
                  <a:schemeClr val="tx2">
                    <a:lumMod val="60000"/>
                    <a:lumOff val="40000"/>
                  </a:schemeClr>
                </a:solidFill>
                <a:cs typeface="Dax-Regular"/>
              </a:rPr>
              <a:t>Discretionary effort</a:t>
            </a:r>
            <a:endParaRPr lang="en-GB" sz="1600" dirty="0">
              <a:solidFill>
                <a:schemeClr val="tx2">
                  <a:lumMod val="60000"/>
                  <a:lumOff val="40000"/>
                </a:schemeClr>
              </a:solidFill>
              <a:cs typeface="Dax-Regular"/>
            </a:endParaRPr>
          </a:p>
        </p:txBody>
      </p:sp>
      <p:sp>
        <p:nvSpPr>
          <p:cNvPr id="29" name="Content Placeholder 4"/>
          <p:cNvSpPr txBox="1">
            <a:spLocks/>
          </p:cNvSpPr>
          <p:nvPr/>
        </p:nvSpPr>
        <p:spPr>
          <a:xfrm>
            <a:off x="457200" y="5504032"/>
            <a:ext cx="8229600" cy="1108946"/>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bg1"/>
                </a:solidFill>
                <a:effectLst/>
                <a:uLnTx/>
                <a:uFillTx/>
                <a:latin typeface="Dax-Regular"/>
                <a:ea typeface="+mn-ea"/>
                <a:cs typeface="Dax-Regular"/>
              </a:rPr>
              <a:t>Financial pressures, work hours, job complexity</a:t>
            </a:r>
            <a:r>
              <a:rPr kumimoji="0" lang="en-GB" sz="2800" b="0" i="0" u="none" strike="noStrike" kern="1200" cap="none" spc="0" normalizeH="0" baseline="0" noProof="0" smtClean="0">
                <a:ln>
                  <a:noFill/>
                </a:ln>
                <a:solidFill>
                  <a:schemeClr val="bg1"/>
                </a:solidFill>
                <a:effectLst/>
                <a:uLnTx/>
                <a:uFillTx/>
                <a:latin typeface="Dax-Regular"/>
                <a:ea typeface="+mn-ea"/>
                <a:cs typeface="Dax-Regular"/>
              </a:rPr>
              <a:t>, </a:t>
            </a:r>
            <a:endParaRPr kumimoji="0" lang="en-GB" sz="2800" b="0" i="0" u="none" strike="noStrike" kern="1200" cap="none" spc="0" normalizeH="0" baseline="0" noProof="0" dirty="0">
              <a:ln>
                <a:noFill/>
              </a:ln>
              <a:solidFill>
                <a:schemeClr val="bg1"/>
              </a:solidFill>
              <a:effectLst/>
              <a:uLnTx/>
              <a:uFillTx/>
              <a:latin typeface="Dax-Regular"/>
              <a:ea typeface="+mn-ea"/>
              <a:cs typeface="Dax-Regular"/>
            </a:endParaRPr>
          </a:p>
        </p:txBody>
      </p:sp>
      <p:sp>
        <p:nvSpPr>
          <p:cNvPr id="4" name="Rectangle 3"/>
          <p:cNvSpPr/>
          <p:nvPr/>
        </p:nvSpPr>
        <p:spPr>
          <a:xfrm>
            <a:off x="266111" y="59557"/>
            <a:ext cx="8557136" cy="954107"/>
          </a:xfrm>
          <a:prstGeom prst="rect">
            <a:avLst/>
          </a:prstGeom>
        </p:spPr>
        <p:txBody>
          <a:bodyPr wrap="square">
            <a:spAutoFit/>
          </a:bodyPr>
          <a:lstStyle/>
          <a:p>
            <a:r>
              <a:rPr lang="en-AU" sz="2800" dirty="0">
                <a:solidFill>
                  <a:srgbClr val="0070C0"/>
                </a:solidFill>
                <a:latin typeface="Dax" charset="0"/>
                <a:ea typeface="Dax" charset="0"/>
                <a:cs typeface="Dax" charset="0"/>
              </a:rPr>
              <a:t>The way people feel influences, thinking, behaviour and performance</a:t>
            </a:r>
            <a:endParaRPr lang="en-US" sz="2800" dirty="0">
              <a:solidFill>
                <a:srgbClr val="0070C0"/>
              </a:solidFill>
              <a:latin typeface="Dax" charset="0"/>
              <a:ea typeface="Dax" charset="0"/>
              <a:cs typeface="Dax" charset="0"/>
            </a:endParaRPr>
          </a:p>
        </p:txBody>
      </p:sp>
    </p:spTree>
    <p:extLst>
      <p:ext uri="{BB962C8B-B14F-4D97-AF65-F5344CB8AC3E}">
        <p14:creationId xmlns:p14="http://schemas.microsoft.com/office/powerpoint/2010/main" val="58122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625" y="180357"/>
            <a:ext cx="6625431" cy="1395807"/>
          </a:xfrm>
        </p:spPr>
      </p:pic>
      <p:grpSp>
        <p:nvGrpSpPr>
          <p:cNvPr id="8" name="Group 2"/>
          <p:cNvGrpSpPr>
            <a:grpSpLocks noChangeAspect="1"/>
          </p:cNvGrpSpPr>
          <p:nvPr/>
        </p:nvGrpSpPr>
        <p:grpSpPr bwMode="auto">
          <a:xfrm>
            <a:off x="528866" y="1651530"/>
            <a:ext cx="6870700" cy="3429000"/>
            <a:chOff x="385" y="709"/>
            <a:chExt cx="4328" cy="2160"/>
          </a:xfrm>
        </p:grpSpPr>
        <p:sp>
          <p:nvSpPr>
            <p:cNvPr id="9" name="AutoShape 3"/>
            <p:cNvSpPr>
              <a:spLocks noChangeAspect="1" noChangeArrowheads="1" noTextEdit="1"/>
            </p:cNvSpPr>
            <p:nvPr/>
          </p:nvSpPr>
          <p:spPr bwMode="auto">
            <a:xfrm>
              <a:off x="385" y="709"/>
              <a:ext cx="4328"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0" name="Group 4"/>
            <p:cNvGrpSpPr>
              <a:grpSpLocks/>
            </p:cNvGrpSpPr>
            <p:nvPr/>
          </p:nvGrpSpPr>
          <p:grpSpPr bwMode="auto">
            <a:xfrm>
              <a:off x="1151" y="1717"/>
              <a:ext cx="3352" cy="600"/>
              <a:chOff x="1151" y="1717"/>
              <a:chExt cx="3352" cy="600"/>
            </a:xfrm>
          </p:grpSpPr>
          <p:sp>
            <p:nvSpPr>
              <p:cNvPr id="418" name="Rectangle 5"/>
              <p:cNvSpPr>
                <a:spLocks noChangeArrowheads="1"/>
              </p:cNvSpPr>
              <p:nvPr/>
            </p:nvSpPr>
            <p:spPr bwMode="auto">
              <a:xfrm>
                <a:off x="115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9" name="Rectangle 6"/>
              <p:cNvSpPr>
                <a:spLocks noChangeArrowheads="1"/>
              </p:cNvSpPr>
              <p:nvPr/>
            </p:nvSpPr>
            <p:spPr bwMode="auto">
              <a:xfrm>
                <a:off x="118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0" name="Rectangle 7"/>
              <p:cNvSpPr>
                <a:spLocks noChangeArrowheads="1"/>
              </p:cNvSpPr>
              <p:nvPr/>
            </p:nvSpPr>
            <p:spPr bwMode="auto">
              <a:xfrm>
                <a:off x="122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1" name="Rectangle 8"/>
              <p:cNvSpPr>
                <a:spLocks noChangeArrowheads="1"/>
              </p:cNvSpPr>
              <p:nvPr/>
            </p:nvSpPr>
            <p:spPr bwMode="auto">
              <a:xfrm>
                <a:off x="125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2" name="Rectangle 9"/>
              <p:cNvSpPr>
                <a:spLocks noChangeArrowheads="1"/>
              </p:cNvSpPr>
              <p:nvPr/>
            </p:nvSpPr>
            <p:spPr bwMode="auto">
              <a:xfrm>
                <a:off x="129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3" name="Rectangle 10"/>
              <p:cNvSpPr>
                <a:spLocks noChangeArrowheads="1"/>
              </p:cNvSpPr>
              <p:nvPr/>
            </p:nvSpPr>
            <p:spPr bwMode="auto">
              <a:xfrm>
                <a:off x="133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4" name="Rectangle 11"/>
              <p:cNvSpPr>
                <a:spLocks noChangeArrowheads="1"/>
              </p:cNvSpPr>
              <p:nvPr/>
            </p:nvSpPr>
            <p:spPr bwMode="auto">
              <a:xfrm>
                <a:off x="136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5" name="Rectangle 12"/>
              <p:cNvSpPr>
                <a:spLocks noChangeArrowheads="1"/>
              </p:cNvSpPr>
              <p:nvPr/>
            </p:nvSpPr>
            <p:spPr bwMode="auto">
              <a:xfrm>
                <a:off x="140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6" name="Rectangle 13"/>
              <p:cNvSpPr>
                <a:spLocks noChangeArrowheads="1"/>
              </p:cNvSpPr>
              <p:nvPr/>
            </p:nvSpPr>
            <p:spPr bwMode="auto">
              <a:xfrm>
                <a:off x="143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7" name="Rectangle 14"/>
              <p:cNvSpPr>
                <a:spLocks noChangeArrowheads="1"/>
              </p:cNvSpPr>
              <p:nvPr/>
            </p:nvSpPr>
            <p:spPr bwMode="auto">
              <a:xfrm>
                <a:off x="147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8" name="Rectangle 15"/>
              <p:cNvSpPr>
                <a:spLocks noChangeArrowheads="1"/>
              </p:cNvSpPr>
              <p:nvPr/>
            </p:nvSpPr>
            <p:spPr bwMode="auto">
              <a:xfrm>
                <a:off x="151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9" name="Rectangle 16"/>
              <p:cNvSpPr>
                <a:spLocks noChangeArrowheads="1"/>
              </p:cNvSpPr>
              <p:nvPr/>
            </p:nvSpPr>
            <p:spPr bwMode="auto">
              <a:xfrm>
                <a:off x="154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0" name="Rectangle 17"/>
              <p:cNvSpPr>
                <a:spLocks noChangeArrowheads="1"/>
              </p:cNvSpPr>
              <p:nvPr/>
            </p:nvSpPr>
            <p:spPr bwMode="auto">
              <a:xfrm>
                <a:off x="158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1" name="Rectangle 18"/>
              <p:cNvSpPr>
                <a:spLocks noChangeArrowheads="1"/>
              </p:cNvSpPr>
              <p:nvPr/>
            </p:nvSpPr>
            <p:spPr bwMode="auto">
              <a:xfrm>
                <a:off x="161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2" name="Rectangle 19"/>
              <p:cNvSpPr>
                <a:spLocks noChangeArrowheads="1"/>
              </p:cNvSpPr>
              <p:nvPr/>
            </p:nvSpPr>
            <p:spPr bwMode="auto">
              <a:xfrm>
                <a:off x="165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3" name="Rectangle 20"/>
              <p:cNvSpPr>
                <a:spLocks noChangeArrowheads="1"/>
              </p:cNvSpPr>
              <p:nvPr/>
            </p:nvSpPr>
            <p:spPr bwMode="auto">
              <a:xfrm>
                <a:off x="169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4" name="Rectangle 21"/>
              <p:cNvSpPr>
                <a:spLocks noChangeArrowheads="1"/>
              </p:cNvSpPr>
              <p:nvPr/>
            </p:nvSpPr>
            <p:spPr bwMode="auto">
              <a:xfrm>
                <a:off x="172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5" name="Rectangle 22"/>
              <p:cNvSpPr>
                <a:spLocks noChangeArrowheads="1"/>
              </p:cNvSpPr>
              <p:nvPr/>
            </p:nvSpPr>
            <p:spPr bwMode="auto">
              <a:xfrm>
                <a:off x="176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6" name="Rectangle 23"/>
              <p:cNvSpPr>
                <a:spLocks noChangeArrowheads="1"/>
              </p:cNvSpPr>
              <p:nvPr/>
            </p:nvSpPr>
            <p:spPr bwMode="auto">
              <a:xfrm>
                <a:off x="179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7" name="Rectangle 24"/>
              <p:cNvSpPr>
                <a:spLocks noChangeArrowheads="1"/>
              </p:cNvSpPr>
              <p:nvPr/>
            </p:nvSpPr>
            <p:spPr bwMode="auto">
              <a:xfrm>
                <a:off x="183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8" name="Rectangle 25"/>
              <p:cNvSpPr>
                <a:spLocks noChangeArrowheads="1"/>
              </p:cNvSpPr>
              <p:nvPr/>
            </p:nvSpPr>
            <p:spPr bwMode="auto">
              <a:xfrm>
                <a:off x="187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9" name="Rectangle 26"/>
              <p:cNvSpPr>
                <a:spLocks noChangeArrowheads="1"/>
              </p:cNvSpPr>
              <p:nvPr/>
            </p:nvSpPr>
            <p:spPr bwMode="auto">
              <a:xfrm>
                <a:off x="190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0" name="Rectangle 27"/>
              <p:cNvSpPr>
                <a:spLocks noChangeArrowheads="1"/>
              </p:cNvSpPr>
              <p:nvPr/>
            </p:nvSpPr>
            <p:spPr bwMode="auto">
              <a:xfrm>
                <a:off x="194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1" name="Rectangle 28"/>
              <p:cNvSpPr>
                <a:spLocks noChangeArrowheads="1"/>
              </p:cNvSpPr>
              <p:nvPr/>
            </p:nvSpPr>
            <p:spPr bwMode="auto">
              <a:xfrm>
                <a:off x="197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2" name="Rectangle 29"/>
              <p:cNvSpPr>
                <a:spLocks noChangeArrowheads="1"/>
              </p:cNvSpPr>
              <p:nvPr/>
            </p:nvSpPr>
            <p:spPr bwMode="auto">
              <a:xfrm>
                <a:off x="201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3" name="Rectangle 30"/>
              <p:cNvSpPr>
                <a:spLocks noChangeArrowheads="1"/>
              </p:cNvSpPr>
              <p:nvPr/>
            </p:nvSpPr>
            <p:spPr bwMode="auto">
              <a:xfrm>
                <a:off x="204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4" name="Rectangle 31"/>
              <p:cNvSpPr>
                <a:spLocks noChangeArrowheads="1"/>
              </p:cNvSpPr>
              <p:nvPr/>
            </p:nvSpPr>
            <p:spPr bwMode="auto">
              <a:xfrm>
                <a:off x="208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5" name="Rectangle 32"/>
              <p:cNvSpPr>
                <a:spLocks noChangeArrowheads="1"/>
              </p:cNvSpPr>
              <p:nvPr/>
            </p:nvSpPr>
            <p:spPr bwMode="auto">
              <a:xfrm>
                <a:off x="212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6" name="Rectangle 33"/>
              <p:cNvSpPr>
                <a:spLocks noChangeArrowheads="1"/>
              </p:cNvSpPr>
              <p:nvPr/>
            </p:nvSpPr>
            <p:spPr bwMode="auto">
              <a:xfrm>
                <a:off x="215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7" name="Rectangle 34"/>
              <p:cNvSpPr>
                <a:spLocks noChangeArrowheads="1"/>
              </p:cNvSpPr>
              <p:nvPr/>
            </p:nvSpPr>
            <p:spPr bwMode="auto">
              <a:xfrm>
                <a:off x="219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8" name="Rectangle 35"/>
              <p:cNvSpPr>
                <a:spLocks noChangeArrowheads="1"/>
              </p:cNvSpPr>
              <p:nvPr/>
            </p:nvSpPr>
            <p:spPr bwMode="auto">
              <a:xfrm>
                <a:off x="222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9" name="Rectangle 36"/>
              <p:cNvSpPr>
                <a:spLocks noChangeArrowheads="1"/>
              </p:cNvSpPr>
              <p:nvPr/>
            </p:nvSpPr>
            <p:spPr bwMode="auto">
              <a:xfrm>
                <a:off x="226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0" name="Rectangle 37"/>
              <p:cNvSpPr>
                <a:spLocks noChangeArrowheads="1"/>
              </p:cNvSpPr>
              <p:nvPr/>
            </p:nvSpPr>
            <p:spPr bwMode="auto">
              <a:xfrm>
                <a:off x="230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1" name="Rectangle 38"/>
              <p:cNvSpPr>
                <a:spLocks noChangeArrowheads="1"/>
              </p:cNvSpPr>
              <p:nvPr/>
            </p:nvSpPr>
            <p:spPr bwMode="auto">
              <a:xfrm>
                <a:off x="233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2" name="Rectangle 39"/>
              <p:cNvSpPr>
                <a:spLocks noChangeArrowheads="1"/>
              </p:cNvSpPr>
              <p:nvPr/>
            </p:nvSpPr>
            <p:spPr bwMode="auto">
              <a:xfrm>
                <a:off x="237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3" name="Rectangle 40"/>
              <p:cNvSpPr>
                <a:spLocks noChangeArrowheads="1"/>
              </p:cNvSpPr>
              <p:nvPr/>
            </p:nvSpPr>
            <p:spPr bwMode="auto">
              <a:xfrm>
                <a:off x="240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4" name="Rectangle 41"/>
              <p:cNvSpPr>
                <a:spLocks noChangeArrowheads="1"/>
              </p:cNvSpPr>
              <p:nvPr/>
            </p:nvSpPr>
            <p:spPr bwMode="auto">
              <a:xfrm>
                <a:off x="244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5" name="Rectangle 42"/>
              <p:cNvSpPr>
                <a:spLocks noChangeArrowheads="1"/>
              </p:cNvSpPr>
              <p:nvPr/>
            </p:nvSpPr>
            <p:spPr bwMode="auto">
              <a:xfrm>
                <a:off x="248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6" name="Rectangle 43"/>
              <p:cNvSpPr>
                <a:spLocks noChangeArrowheads="1"/>
              </p:cNvSpPr>
              <p:nvPr/>
            </p:nvSpPr>
            <p:spPr bwMode="auto">
              <a:xfrm>
                <a:off x="251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7" name="Rectangle 44"/>
              <p:cNvSpPr>
                <a:spLocks noChangeArrowheads="1"/>
              </p:cNvSpPr>
              <p:nvPr/>
            </p:nvSpPr>
            <p:spPr bwMode="auto">
              <a:xfrm>
                <a:off x="255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8" name="Rectangle 45"/>
              <p:cNvSpPr>
                <a:spLocks noChangeArrowheads="1"/>
              </p:cNvSpPr>
              <p:nvPr/>
            </p:nvSpPr>
            <p:spPr bwMode="auto">
              <a:xfrm>
                <a:off x="258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9" name="Rectangle 46"/>
              <p:cNvSpPr>
                <a:spLocks noChangeArrowheads="1"/>
              </p:cNvSpPr>
              <p:nvPr/>
            </p:nvSpPr>
            <p:spPr bwMode="auto">
              <a:xfrm>
                <a:off x="262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0" name="Rectangle 47"/>
              <p:cNvSpPr>
                <a:spLocks noChangeArrowheads="1"/>
              </p:cNvSpPr>
              <p:nvPr/>
            </p:nvSpPr>
            <p:spPr bwMode="auto">
              <a:xfrm>
                <a:off x="266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1" name="Rectangle 48"/>
              <p:cNvSpPr>
                <a:spLocks noChangeArrowheads="1"/>
              </p:cNvSpPr>
              <p:nvPr/>
            </p:nvSpPr>
            <p:spPr bwMode="auto">
              <a:xfrm>
                <a:off x="269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2" name="Rectangle 49"/>
              <p:cNvSpPr>
                <a:spLocks noChangeArrowheads="1"/>
              </p:cNvSpPr>
              <p:nvPr/>
            </p:nvSpPr>
            <p:spPr bwMode="auto">
              <a:xfrm>
                <a:off x="273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3" name="Rectangle 50"/>
              <p:cNvSpPr>
                <a:spLocks noChangeArrowheads="1"/>
              </p:cNvSpPr>
              <p:nvPr/>
            </p:nvSpPr>
            <p:spPr bwMode="auto">
              <a:xfrm>
                <a:off x="276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4" name="Rectangle 51"/>
              <p:cNvSpPr>
                <a:spLocks noChangeArrowheads="1"/>
              </p:cNvSpPr>
              <p:nvPr/>
            </p:nvSpPr>
            <p:spPr bwMode="auto">
              <a:xfrm>
                <a:off x="280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5" name="Rectangle 52"/>
              <p:cNvSpPr>
                <a:spLocks noChangeArrowheads="1"/>
              </p:cNvSpPr>
              <p:nvPr/>
            </p:nvSpPr>
            <p:spPr bwMode="auto">
              <a:xfrm>
                <a:off x="283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6" name="Rectangle 53"/>
              <p:cNvSpPr>
                <a:spLocks noChangeArrowheads="1"/>
              </p:cNvSpPr>
              <p:nvPr/>
            </p:nvSpPr>
            <p:spPr bwMode="auto">
              <a:xfrm>
                <a:off x="287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7" name="Rectangle 54"/>
              <p:cNvSpPr>
                <a:spLocks noChangeArrowheads="1"/>
              </p:cNvSpPr>
              <p:nvPr/>
            </p:nvSpPr>
            <p:spPr bwMode="auto">
              <a:xfrm>
                <a:off x="291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8" name="Rectangle 55"/>
              <p:cNvSpPr>
                <a:spLocks noChangeArrowheads="1"/>
              </p:cNvSpPr>
              <p:nvPr/>
            </p:nvSpPr>
            <p:spPr bwMode="auto">
              <a:xfrm>
                <a:off x="294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9" name="Rectangle 56"/>
              <p:cNvSpPr>
                <a:spLocks noChangeArrowheads="1"/>
              </p:cNvSpPr>
              <p:nvPr/>
            </p:nvSpPr>
            <p:spPr bwMode="auto">
              <a:xfrm>
                <a:off x="298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0" name="Rectangle 57"/>
              <p:cNvSpPr>
                <a:spLocks noChangeArrowheads="1"/>
              </p:cNvSpPr>
              <p:nvPr/>
            </p:nvSpPr>
            <p:spPr bwMode="auto">
              <a:xfrm>
                <a:off x="301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1" name="Rectangle 58"/>
              <p:cNvSpPr>
                <a:spLocks noChangeArrowheads="1"/>
              </p:cNvSpPr>
              <p:nvPr/>
            </p:nvSpPr>
            <p:spPr bwMode="auto">
              <a:xfrm>
                <a:off x="305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2" name="Rectangle 59"/>
              <p:cNvSpPr>
                <a:spLocks noChangeArrowheads="1"/>
              </p:cNvSpPr>
              <p:nvPr/>
            </p:nvSpPr>
            <p:spPr bwMode="auto">
              <a:xfrm>
                <a:off x="309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3" name="Rectangle 60"/>
              <p:cNvSpPr>
                <a:spLocks noChangeArrowheads="1"/>
              </p:cNvSpPr>
              <p:nvPr/>
            </p:nvSpPr>
            <p:spPr bwMode="auto">
              <a:xfrm>
                <a:off x="312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4" name="Rectangle 61"/>
              <p:cNvSpPr>
                <a:spLocks noChangeArrowheads="1"/>
              </p:cNvSpPr>
              <p:nvPr/>
            </p:nvSpPr>
            <p:spPr bwMode="auto">
              <a:xfrm>
                <a:off x="316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5" name="Rectangle 62"/>
              <p:cNvSpPr>
                <a:spLocks noChangeArrowheads="1"/>
              </p:cNvSpPr>
              <p:nvPr/>
            </p:nvSpPr>
            <p:spPr bwMode="auto">
              <a:xfrm>
                <a:off x="319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6" name="Rectangle 63"/>
              <p:cNvSpPr>
                <a:spLocks noChangeArrowheads="1"/>
              </p:cNvSpPr>
              <p:nvPr/>
            </p:nvSpPr>
            <p:spPr bwMode="auto">
              <a:xfrm>
                <a:off x="323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7" name="Rectangle 64"/>
              <p:cNvSpPr>
                <a:spLocks noChangeArrowheads="1"/>
              </p:cNvSpPr>
              <p:nvPr/>
            </p:nvSpPr>
            <p:spPr bwMode="auto">
              <a:xfrm>
                <a:off x="327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8" name="Rectangle 65"/>
              <p:cNvSpPr>
                <a:spLocks noChangeArrowheads="1"/>
              </p:cNvSpPr>
              <p:nvPr/>
            </p:nvSpPr>
            <p:spPr bwMode="auto">
              <a:xfrm>
                <a:off x="330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9" name="Rectangle 66"/>
              <p:cNvSpPr>
                <a:spLocks noChangeArrowheads="1"/>
              </p:cNvSpPr>
              <p:nvPr/>
            </p:nvSpPr>
            <p:spPr bwMode="auto">
              <a:xfrm>
                <a:off x="334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0" name="Rectangle 67"/>
              <p:cNvSpPr>
                <a:spLocks noChangeArrowheads="1"/>
              </p:cNvSpPr>
              <p:nvPr/>
            </p:nvSpPr>
            <p:spPr bwMode="auto">
              <a:xfrm>
                <a:off x="337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1" name="Rectangle 68"/>
              <p:cNvSpPr>
                <a:spLocks noChangeArrowheads="1"/>
              </p:cNvSpPr>
              <p:nvPr/>
            </p:nvSpPr>
            <p:spPr bwMode="auto">
              <a:xfrm>
                <a:off x="341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2" name="Rectangle 69"/>
              <p:cNvSpPr>
                <a:spLocks noChangeArrowheads="1"/>
              </p:cNvSpPr>
              <p:nvPr/>
            </p:nvSpPr>
            <p:spPr bwMode="auto">
              <a:xfrm>
                <a:off x="345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3" name="Rectangle 70"/>
              <p:cNvSpPr>
                <a:spLocks noChangeArrowheads="1"/>
              </p:cNvSpPr>
              <p:nvPr/>
            </p:nvSpPr>
            <p:spPr bwMode="auto">
              <a:xfrm>
                <a:off x="348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4" name="Rectangle 71"/>
              <p:cNvSpPr>
                <a:spLocks noChangeArrowheads="1"/>
              </p:cNvSpPr>
              <p:nvPr/>
            </p:nvSpPr>
            <p:spPr bwMode="auto">
              <a:xfrm>
                <a:off x="352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5" name="Rectangle 72"/>
              <p:cNvSpPr>
                <a:spLocks noChangeArrowheads="1"/>
              </p:cNvSpPr>
              <p:nvPr/>
            </p:nvSpPr>
            <p:spPr bwMode="auto">
              <a:xfrm>
                <a:off x="355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6" name="Rectangle 73"/>
              <p:cNvSpPr>
                <a:spLocks noChangeArrowheads="1"/>
              </p:cNvSpPr>
              <p:nvPr/>
            </p:nvSpPr>
            <p:spPr bwMode="auto">
              <a:xfrm>
                <a:off x="359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7" name="Rectangle 74"/>
              <p:cNvSpPr>
                <a:spLocks noChangeArrowheads="1"/>
              </p:cNvSpPr>
              <p:nvPr/>
            </p:nvSpPr>
            <p:spPr bwMode="auto">
              <a:xfrm>
                <a:off x="3630" y="2311"/>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8" name="Rectangle 75"/>
              <p:cNvSpPr>
                <a:spLocks noChangeArrowheads="1"/>
              </p:cNvSpPr>
              <p:nvPr/>
            </p:nvSpPr>
            <p:spPr bwMode="auto">
              <a:xfrm>
                <a:off x="366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9" name="Rectangle 76"/>
              <p:cNvSpPr>
                <a:spLocks noChangeArrowheads="1"/>
              </p:cNvSpPr>
              <p:nvPr/>
            </p:nvSpPr>
            <p:spPr bwMode="auto">
              <a:xfrm>
                <a:off x="370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0" name="Rectangle 77"/>
              <p:cNvSpPr>
                <a:spLocks noChangeArrowheads="1"/>
              </p:cNvSpPr>
              <p:nvPr/>
            </p:nvSpPr>
            <p:spPr bwMode="auto">
              <a:xfrm>
                <a:off x="373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1" name="Rectangle 78"/>
              <p:cNvSpPr>
                <a:spLocks noChangeArrowheads="1"/>
              </p:cNvSpPr>
              <p:nvPr/>
            </p:nvSpPr>
            <p:spPr bwMode="auto">
              <a:xfrm>
                <a:off x="377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2" name="Rectangle 79"/>
              <p:cNvSpPr>
                <a:spLocks noChangeArrowheads="1"/>
              </p:cNvSpPr>
              <p:nvPr/>
            </p:nvSpPr>
            <p:spPr bwMode="auto">
              <a:xfrm>
                <a:off x="380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 name="Rectangle 80"/>
              <p:cNvSpPr>
                <a:spLocks noChangeArrowheads="1"/>
              </p:cNvSpPr>
              <p:nvPr/>
            </p:nvSpPr>
            <p:spPr bwMode="auto">
              <a:xfrm>
                <a:off x="384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4" name="Rectangle 81"/>
              <p:cNvSpPr>
                <a:spLocks noChangeArrowheads="1"/>
              </p:cNvSpPr>
              <p:nvPr/>
            </p:nvSpPr>
            <p:spPr bwMode="auto">
              <a:xfrm>
                <a:off x="3881"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5" name="Rectangle 82"/>
              <p:cNvSpPr>
                <a:spLocks noChangeArrowheads="1"/>
              </p:cNvSpPr>
              <p:nvPr/>
            </p:nvSpPr>
            <p:spPr bwMode="auto">
              <a:xfrm>
                <a:off x="3917"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6" name="Rectangle 83"/>
              <p:cNvSpPr>
                <a:spLocks noChangeArrowheads="1"/>
              </p:cNvSpPr>
              <p:nvPr/>
            </p:nvSpPr>
            <p:spPr bwMode="auto">
              <a:xfrm>
                <a:off x="3953"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7" name="Rectangle 84"/>
              <p:cNvSpPr>
                <a:spLocks noChangeArrowheads="1"/>
              </p:cNvSpPr>
              <p:nvPr/>
            </p:nvSpPr>
            <p:spPr bwMode="auto">
              <a:xfrm>
                <a:off x="3989"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8" name="Rectangle 85"/>
              <p:cNvSpPr>
                <a:spLocks noChangeArrowheads="1"/>
              </p:cNvSpPr>
              <p:nvPr/>
            </p:nvSpPr>
            <p:spPr bwMode="auto">
              <a:xfrm>
                <a:off x="4025"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9" name="Rectangle 86"/>
              <p:cNvSpPr>
                <a:spLocks noChangeArrowheads="1"/>
              </p:cNvSpPr>
              <p:nvPr/>
            </p:nvSpPr>
            <p:spPr bwMode="auto">
              <a:xfrm>
                <a:off x="4061" y="2311"/>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0" name="Rectangle 87"/>
              <p:cNvSpPr>
                <a:spLocks noChangeArrowheads="1"/>
              </p:cNvSpPr>
              <p:nvPr/>
            </p:nvSpPr>
            <p:spPr bwMode="auto">
              <a:xfrm>
                <a:off x="409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1" name="Rectangle 88"/>
              <p:cNvSpPr>
                <a:spLocks noChangeArrowheads="1"/>
              </p:cNvSpPr>
              <p:nvPr/>
            </p:nvSpPr>
            <p:spPr bwMode="auto">
              <a:xfrm>
                <a:off x="413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2" name="Rectangle 89"/>
              <p:cNvSpPr>
                <a:spLocks noChangeArrowheads="1"/>
              </p:cNvSpPr>
              <p:nvPr/>
            </p:nvSpPr>
            <p:spPr bwMode="auto">
              <a:xfrm>
                <a:off x="416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3" name="Rectangle 90"/>
              <p:cNvSpPr>
                <a:spLocks noChangeArrowheads="1"/>
              </p:cNvSpPr>
              <p:nvPr/>
            </p:nvSpPr>
            <p:spPr bwMode="auto">
              <a:xfrm>
                <a:off x="420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4" name="Rectangle 91"/>
              <p:cNvSpPr>
                <a:spLocks noChangeArrowheads="1"/>
              </p:cNvSpPr>
              <p:nvPr/>
            </p:nvSpPr>
            <p:spPr bwMode="auto">
              <a:xfrm>
                <a:off x="424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5" name="Rectangle 92"/>
              <p:cNvSpPr>
                <a:spLocks noChangeArrowheads="1"/>
              </p:cNvSpPr>
              <p:nvPr/>
            </p:nvSpPr>
            <p:spPr bwMode="auto">
              <a:xfrm>
                <a:off x="427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6" name="Rectangle 93"/>
              <p:cNvSpPr>
                <a:spLocks noChangeArrowheads="1"/>
              </p:cNvSpPr>
              <p:nvPr/>
            </p:nvSpPr>
            <p:spPr bwMode="auto">
              <a:xfrm>
                <a:off x="4312"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7" name="Rectangle 94"/>
              <p:cNvSpPr>
                <a:spLocks noChangeArrowheads="1"/>
              </p:cNvSpPr>
              <p:nvPr/>
            </p:nvSpPr>
            <p:spPr bwMode="auto">
              <a:xfrm>
                <a:off x="4348"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8" name="Rectangle 95"/>
              <p:cNvSpPr>
                <a:spLocks noChangeArrowheads="1"/>
              </p:cNvSpPr>
              <p:nvPr/>
            </p:nvSpPr>
            <p:spPr bwMode="auto">
              <a:xfrm>
                <a:off x="4384"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9" name="Rectangle 96"/>
              <p:cNvSpPr>
                <a:spLocks noChangeArrowheads="1"/>
              </p:cNvSpPr>
              <p:nvPr/>
            </p:nvSpPr>
            <p:spPr bwMode="auto">
              <a:xfrm>
                <a:off x="4420"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0" name="Rectangle 97"/>
              <p:cNvSpPr>
                <a:spLocks noChangeArrowheads="1"/>
              </p:cNvSpPr>
              <p:nvPr/>
            </p:nvSpPr>
            <p:spPr bwMode="auto">
              <a:xfrm>
                <a:off x="4456" y="23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1" name="Rectangle 98"/>
              <p:cNvSpPr>
                <a:spLocks noChangeArrowheads="1"/>
              </p:cNvSpPr>
              <p:nvPr/>
            </p:nvSpPr>
            <p:spPr bwMode="auto">
              <a:xfrm>
                <a:off x="4492" y="2311"/>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 name="Rectangle 99"/>
              <p:cNvSpPr>
                <a:spLocks noChangeArrowheads="1"/>
              </p:cNvSpPr>
              <p:nvPr/>
            </p:nvSpPr>
            <p:spPr bwMode="auto">
              <a:xfrm>
                <a:off x="115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3" name="Rectangle 100"/>
              <p:cNvSpPr>
                <a:spLocks noChangeArrowheads="1"/>
              </p:cNvSpPr>
              <p:nvPr/>
            </p:nvSpPr>
            <p:spPr bwMode="auto">
              <a:xfrm>
                <a:off x="118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4" name="Rectangle 101"/>
              <p:cNvSpPr>
                <a:spLocks noChangeArrowheads="1"/>
              </p:cNvSpPr>
              <p:nvPr/>
            </p:nvSpPr>
            <p:spPr bwMode="auto">
              <a:xfrm>
                <a:off x="122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5" name="Rectangle 102"/>
              <p:cNvSpPr>
                <a:spLocks noChangeArrowheads="1"/>
              </p:cNvSpPr>
              <p:nvPr/>
            </p:nvSpPr>
            <p:spPr bwMode="auto">
              <a:xfrm>
                <a:off x="125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6" name="Rectangle 103"/>
              <p:cNvSpPr>
                <a:spLocks noChangeArrowheads="1"/>
              </p:cNvSpPr>
              <p:nvPr/>
            </p:nvSpPr>
            <p:spPr bwMode="auto">
              <a:xfrm>
                <a:off x="129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7" name="Rectangle 104"/>
              <p:cNvSpPr>
                <a:spLocks noChangeArrowheads="1"/>
              </p:cNvSpPr>
              <p:nvPr/>
            </p:nvSpPr>
            <p:spPr bwMode="auto">
              <a:xfrm>
                <a:off x="133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8" name="Rectangle 105"/>
              <p:cNvSpPr>
                <a:spLocks noChangeArrowheads="1"/>
              </p:cNvSpPr>
              <p:nvPr/>
            </p:nvSpPr>
            <p:spPr bwMode="auto">
              <a:xfrm>
                <a:off x="136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9" name="Rectangle 106"/>
              <p:cNvSpPr>
                <a:spLocks noChangeArrowheads="1"/>
              </p:cNvSpPr>
              <p:nvPr/>
            </p:nvSpPr>
            <p:spPr bwMode="auto">
              <a:xfrm>
                <a:off x="140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0" name="Rectangle 107"/>
              <p:cNvSpPr>
                <a:spLocks noChangeArrowheads="1"/>
              </p:cNvSpPr>
              <p:nvPr/>
            </p:nvSpPr>
            <p:spPr bwMode="auto">
              <a:xfrm>
                <a:off x="143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1" name="Rectangle 108"/>
              <p:cNvSpPr>
                <a:spLocks noChangeArrowheads="1"/>
              </p:cNvSpPr>
              <p:nvPr/>
            </p:nvSpPr>
            <p:spPr bwMode="auto">
              <a:xfrm>
                <a:off x="147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2" name="Rectangle 109"/>
              <p:cNvSpPr>
                <a:spLocks noChangeArrowheads="1"/>
              </p:cNvSpPr>
              <p:nvPr/>
            </p:nvSpPr>
            <p:spPr bwMode="auto">
              <a:xfrm>
                <a:off x="151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3" name="Rectangle 110"/>
              <p:cNvSpPr>
                <a:spLocks noChangeArrowheads="1"/>
              </p:cNvSpPr>
              <p:nvPr/>
            </p:nvSpPr>
            <p:spPr bwMode="auto">
              <a:xfrm>
                <a:off x="154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4" name="Rectangle 111"/>
              <p:cNvSpPr>
                <a:spLocks noChangeArrowheads="1"/>
              </p:cNvSpPr>
              <p:nvPr/>
            </p:nvSpPr>
            <p:spPr bwMode="auto">
              <a:xfrm>
                <a:off x="158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5" name="Rectangle 112"/>
              <p:cNvSpPr>
                <a:spLocks noChangeArrowheads="1"/>
              </p:cNvSpPr>
              <p:nvPr/>
            </p:nvSpPr>
            <p:spPr bwMode="auto">
              <a:xfrm>
                <a:off x="161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6" name="Rectangle 113"/>
              <p:cNvSpPr>
                <a:spLocks noChangeArrowheads="1"/>
              </p:cNvSpPr>
              <p:nvPr/>
            </p:nvSpPr>
            <p:spPr bwMode="auto">
              <a:xfrm>
                <a:off x="165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7" name="Rectangle 114"/>
              <p:cNvSpPr>
                <a:spLocks noChangeArrowheads="1"/>
              </p:cNvSpPr>
              <p:nvPr/>
            </p:nvSpPr>
            <p:spPr bwMode="auto">
              <a:xfrm>
                <a:off x="169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8" name="Rectangle 115"/>
              <p:cNvSpPr>
                <a:spLocks noChangeArrowheads="1"/>
              </p:cNvSpPr>
              <p:nvPr/>
            </p:nvSpPr>
            <p:spPr bwMode="auto">
              <a:xfrm>
                <a:off x="172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9" name="Rectangle 116"/>
              <p:cNvSpPr>
                <a:spLocks noChangeArrowheads="1"/>
              </p:cNvSpPr>
              <p:nvPr/>
            </p:nvSpPr>
            <p:spPr bwMode="auto">
              <a:xfrm>
                <a:off x="176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0" name="Rectangle 117"/>
              <p:cNvSpPr>
                <a:spLocks noChangeArrowheads="1"/>
              </p:cNvSpPr>
              <p:nvPr/>
            </p:nvSpPr>
            <p:spPr bwMode="auto">
              <a:xfrm>
                <a:off x="179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1" name="Rectangle 118"/>
              <p:cNvSpPr>
                <a:spLocks noChangeArrowheads="1"/>
              </p:cNvSpPr>
              <p:nvPr/>
            </p:nvSpPr>
            <p:spPr bwMode="auto">
              <a:xfrm>
                <a:off x="183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2" name="Rectangle 119"/>
              <p:cNvSpPr>
                <a:spLocks noChangeArrowheads="1"/>
              </p:cNvSpPr>
              <p:nvPr/>
            </p:nvSpPr>
            <p:spPr bwMode="auto">
              <a:xfrm>
                <a:off x="187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 name="Rectangle 120"/>
              <p:cNvSpPr>
                <a:spLocks noChangeArrowheads="1"/>
              </p:cNvSpPr>
              <p:nvPr/>
            </p:nvSpPr>
            <p:spPr bwMode="auto">
              <a:xfrm>
                <a:off x="190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4" name="Rectangle 121"/>
              <p:cNvSpPr>
                <a:spLocks noChangeArrowheads="1"/>
              </p:cNvSpPr>
              <p:nvPr/>
            </p:nvSpPr>
            <p:spPr bwMode="auto">
              <a:xfrm>
                <a:off x="194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5" name="Rectangle 122"/>
              <p:cNvSpPr>
                <a:spLocks noChangeArrowheads="1"/>
              </p:cNvSpPr>
              <p:nvPr/>
            </p:nvSpPr>
            <p:spPr bwMode="auto">
              <a:xfrm>
                <a:off x="197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6" name="Rectangle 123"/>
              <p:cNvSpPr>
                <a:spLocks noChangeArrowheads="1"/>
              </p:cNvSpPr>
              <p:nvPr/>
            </p:nvSpPr>
            <p:spPr bwMode="auto">
              <a:xfrm>
                <a:off x="201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7" name="Rectangle 124"/>
              <p:cNvSpPr>
                <a:spLocks noChangeArrowheads="1"/>
              </p:cNvSpPr>
              <p:nvPr/>
            </p:nvSpPr>
            <p:spPr bwMode="auto">
              <a:xfrm>
                <a:off x="204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8" name="Rectangle 125"/>
              <p:cNvSpPr>
                <a:spLocks noChangeArrowheads="1"/>
              </p:cNvSpPr>
              <p:nvPr/>
            </p:nvSpPr>
            <p:spPr bwMode="auto">
              <a:xfrm>
                <a:off x="208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9" name="Rectangle 126"/>
              <p:cNvSpPr>
                <a:spLocks noChangeArrowheads="1"/>
              </p:cNvSpPr>
              <p:nvPr/>
            </p:nvSpPr>
            <p:spPr bwMode="auto">
              <a:xfrm>
                <a:off x="212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0" name="Rectangle 127"/>
              <p:cNvSpPr>
                <a:spLocks noChangeArrowheads="1"/>
              </p:cNvSpPr>
              <p:nvPr/>
            </p:nvSpPr>
            <p:spPr bwMode="auto">
              <a:xfrm>
                <a:off x="215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1" name="Rectangle 128"/>
              <p:cNvSpPr>
                <a:spLocks noChangeArrowheads="1"/>
              </p:cNvSpPr>
              <p:nvPr/>
            </p:nvSpPr>
            <p:spPr bwMode="auto">
              <a:xfrm>
                <a:off x="219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2" name="Rectangle 129"/>
              <p:cNvSpPr>
                <a:spLocks noChangeArrowheads="1"/>
              </p:cNvSpPr>
              <p:nvPr/>
            </p:nvSpPr>
            <p:spPr bwMode="auto">
              <a:xfrm>
                <a:off x="222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3" name="Rectangle 130"/>
              <p:cNvSpPr>
                <a:spLocks noChangeArrowheads="1"/>
              </p:cNvSpPr>
              <p:nvPr/>
            </p:nvSpPr>
            <p:spPr bwMode="auto">
              <a:xfrm>
                <a:off x="226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4" name="Rectangle 131"/>
              <p:cNvSpPr>
                <a:spLocks noChangeArrowheads="1"/>
              </p:cNvSpPr>
              <p:nvPr/>
            </p:nvSpPr>
            <p:spPr bwMode="auto">
              <a:xfrm>
                <a:off x="230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5" name="Rectangle 132"/>
              <p:cNvSpPr>
                <a:spLocks noChangeArrowheads="1"/>
              </p:cNvSpPr>
              <p:nvPr/>
            </p:nvSpPr>
            <p:spPr bwMode="auto">
              <a:xfrm>
                <a:off x="233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6" name="Rectangle 133"/>
              <p:cNvSpPr>
                <a:spLocks noChangeArrowheads="1"/>
              </p:cNvSpPr>
              <p:nvPr/>
            </p:nvSpPr>
            <p:spPr bwMode="auto">
              <a:xfrm>
                <a:off x="237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7" name="Rectangle 134"/>
              <p:cNvSpPr>
                <a:spLocks noChangeArrowheads="1"/>
              </p:cNvSpPr>
              <p:nvPr/>
            </p:nvSpPr>
            <p:spPr bwMode="auto">
              <a:xfrm>
                <a:off x="240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8" name="Rectangle 135"/>
              <p:cNvSpPr>
                <a:spLocks noChangeArrowheads="1"/>
              </p:cNvSpPr>
              <p:nvPr/>
            </p:nvSpPr>
            <p:spPr bwMode="auto">
              <a:xfrm>
                <a:off x="244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9" name="Rectangle 136"/>
              <p:cNvSpPr>
                <a:spLocks noChangeArrowheads="1"/>
              </p:cNvSpPr>
              <p:nvPr/>
            </p:nvSpPr>
            <p:spPr bwMode="auto">
              <a:xfrm>
                <a:off x="248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0" name="Rectangle 137"/>
              <p:cNvSpPr>
                <a:spLocks noChangeArrowheads="1"/>
              </p:cNvSpPr>
              <p:nvPr/>
            </p:nvSpPr>
            <p:spPr bwMode="auto">
              <a:xfrm>
                <a:off x="251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1" name="Rectangle 138"/>
              <p:cNvSpPr>
                <a:spLocks noChangeArrowheads="1"/>
              </p:cNvSpPr>
              <p:nvPr/>
            </p:nvSpPr>
            <p:spPr bwMode="auto">
              <a:xfrm>
                <a:off x="255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2" name="Rectangle 139"/>
              <p:cNvSpPr>
                <a:spLocks noChangeArrowheads="1"/>
              </p:cNvSpPr>
              <p:nvPr/>
            </p:nvSpPr>
            <p:spPr bwMode="auto">
              <a:xfrm>
                <a:off x="258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3" name="Rectangle 140"/>
              <p:cNvSpPr>
                <a:spLocks noChangeArrowheads="1"/>
              </p:cNvSpPr>
              <p:nvPr/>
            </p:nvSpPr>
            <p:spPr bwMode="auto">
              <a:xfrm>
                <a:off x="262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4" name="Rectangle 141"/>
              <p:cNvSpPr>
                <a:spLocks noChangeArrowheads="1"/>
              </p:cNvSpPr>
              <p:nvPr/>
            </p:nvSpPr>
            <p:spPr bwMode="auto">
              <a:xfrm>
                <a:off x="266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5" name="Rectangle 142"/>
              <p:cNvSpPr>
                <a:spLocks noChangeArrowheads="1"/>
              </p:cNvSpPr>
              <p:nvPr/>
            </p:nvSpPr>
            <p:spPr bwMode="auto">
              <a:xfrm>
                <a:off x="269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6" name="Rectangle 143"/>
              <p:cNvSpPr>
                <a:spLocks noChangeArrowheads="1"/>
              </p:cNvSpPr>
              <p:nvPr/>
            </p:nvSpPr>
            <p:spPr bwMode="auto">
              <a:xfrm>
                <a:off x="273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7" name="Rectangle 144"/>
              <p:cNvSpPr>
                <a:spLocks noChangeArrowheads="1"/>
              </p:cNvSpPr>
              <p:nvPr/>
            </p:nvSpPr>
            <p:spPr bwMode="auto">
              <a:xfrm>
                <a:off x="276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8" name="Rectangle 145"/>
              <p:cNvSpPr>
                <a:spLocks noChangeArrowheads="1"/>
              </p:cNvSpPr>
              <p:nvPr/>
            </p:nvSpPr>
            <p:spPr bwMode="auto">
              <a:xfrm>
                <a:off x="280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9" name="Rectangle 146"/>
              <p:cNvSpPr>
                <a:spLocks noChangeArrowheads="1"/>
              </p:cNvSpPr>
              <p:nvPr/>
            </p:nvSpPr>
            <p:spPr bwMode="auto">
              <a:xfrm>
                <a:off x="283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0" name="Rectangle 147"/>
              <p:cNvSpPr>
                <a:spLocks noChangeArrowheads="1"/>
              </p:cNvSpPr>
              <p:nvPr/>
            </p:nvSpPr>
            <p:spPr bwMode="auto">
              <a:xfrm>
                <a:off x="287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1" name="Rectangle 148"/>
              <p:cNvSpPr>
                <a:spLocks noChangeArrowheads="1"/>
              </p:cNvSpPr>
              <p:nvPr/>
            </p:nvSpPr>
            <p:spPr bwMode="auto">
              <a:xfrm>
                <a:off x="291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2" name="Rectangle 149"/>
              <p:cNvSpPr>
                <a:spLocks noChangeArrowheads="1"/>
              </p:cNvSpPr>
              <p:nvPr/>
            </p:nvSpPr>
            <p:spPr bwMode="auto">
              <a:xfrm>
                <a:off x="294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3" name="Rectangle 150"/>
              <p:cNvSpPr>
                <a:spLocks noChangeArrowheads="1"/>
              </p:cNvSpPr>
              <p:nvPr/>
            </p:nvSpPr>
            <p:spPr bwMode="auto">
              <a:xfrm>
                <a:off x="298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4" name="Rectangle 151"/>
              <p:cNvSpPr>
                <a:spLocks noChangeArrowheads="1"/>
              </p:cNvSpPr>
              <p:nvPr/>
            </p:nvSpPr>
            <p:spPr bwMode="auto">
              <a:xfrm>
                <a:off x="301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5" name="Rectangle 152"/>
              <p:cNvSpPr>
                <a:spLocks noChangeArrowheads="1"/>
              </p:cNvSpPr>
              <p:nvPr/>
            </p:nvSpPr>
            <p:spPr bwMode="auto">
              <a:xfrm>
                <a:off x="305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6" name="Rectangle 153"/>
              <p:cNvSpPr>
                <a:spLocks noChangeArrowheads="1"/>
              </p:cNvSpPr>
              <p:nvPr/>
            </p:nvSpPr>
            <p:spPr bwMode="auto">
              <a:xfrm>
                <a:off x="309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7" name="Rectangle 154"/>
              <p:cNvSpPr>
                <a:spLocks noChangeArrowheads="1"/>
              </p:cNvSpPr>
              <p:nvPr/>
            </p:nvSpPr>
            <p:spPr bwMode="auto">
              <a:xfrm>
                <a:off x="312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8" name="Rectangle 155"/>
              <p:cNvSpPr>
                <a:spLocks noChangeArrowheads="1"/>
              </p:cNvSpPr>
              <p:nvPr/>
            </p:nvSpPr>
            <p:spPr bwMode="auto">
              <a:xfrm>
                <a:off x="316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9" name="Rectangle 156"/>
              <p:cNvSpPr>
                <a:spLocks noChangeArrowheads="1"/>
              </p:cNvSpPr>
              <p:nvPr/>
            </p:nvSpPr>
            <p:spPr bwMode="auto">
              <a:xfrm>
                <a:off x="319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0" name="Rectangle 157"/>
              <p:cNvSpPr>
                <a:spLocks noChangeArrowheads="1"/>
              </p:cNvSpPr>
              <p:nvPr/>
            </p:nvSpPr>
            <p:spPr bwMode="auto">
              <a:xfrm>
                <a:off x="323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1" name="Rectangle 158"/>
              <p:cNvSpPr>
                <a:spLocks noChangeArrowheads="1"/>
              </p:cNvSpPr>
              <p:nvPr/>
            </p:nvSpPr>
            <p:spPr bwMode="auto">
              <a:xfrm>
                <a:off x="327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2" name="Rectangle 159"/>
              <p:cNvSpPr>
                <a:spLocks noChangeArrowheads="1"/>
              </p:cNvSpPr>
              <p:nvPr/>
            </p:nvSpPr>
            <p:spPr bwMode="auto">
              <a:xfrm>
                <a:off x="330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3" name="Rectangle 160"/>
              <p:cNvSpPr>
                <a:spLocks noChangeArrowheads="1"/>
              </p:cNvSpPr>
              <p:nvPr/>
            </p:nvSpPr>
            <p:spPr bwMode="auto">
              <a:xfrm>
                <a:off x="334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4" name="Rectangle 161"/>
              <p:cNvSpPr>
                <a:spLocks noChangeArrowheads="1"/>
              </p:cNvSpPr>
              <p:nvPr/>
            </p:nvSpPr>
            <p:spPr bwMode="auto">
              <a:xfrm>
                <a:off x="337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5" name="Rectangle 162"/>
              <p:cNvSpPr>
                <a:spLocks noChangeArrowheads="1"/>
              </p:cNvSpPr>
              <p:nvPr/>
            </p:nvSpPr>
            <p:spPr bwMode="auto">
              <a:xfrm>
                <a:off x="341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6" name="Rectangle 163"/>
              <p:cNvSpPr>
                <a:spLocks noChangeArrowheads="1"/>
              </p:cNvSpPr>
              <p:nvPr/>
            </p:nvSpPr>
            <p:spPr bwMode="auto">
              <a:xfrm>
                <a:off x="345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7" name="Rectangle 164"/>
              <p:cNvSpPr>
                <a:spLocks noChangeArrowheads="1"/>
              </p:cNvSpPr>
              <p:nvPr/>
            </p:nvSpPr>
            <p:spPr bwMode="auto">
              <a:xfrm>
                <a:off x="348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8" name="Rectangle 165"/>
              <p:cNvSpPr>
                <a:spLocks noChangeArrowheads="1"/>
              </p:cNvSpPr>
              <p:nvPr/>
            </p:nvSpPr>
            <p:spPr bwMode="auto">
              <a:xfrm>
                <a:off x="352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9" name="Rectangle 166"/>
              <p:cNvSpPr>
                <a:spLocks noChangeArrowheads="1"/>
              </p:cNvSpPr>
              <p:nvPr/>
            </p:nvSpPr>
            <p:spPr bwMode="auto">
              <a:xfrm>
                <a:off x="355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0" name="Rectangle 167"/>
              <p:cNvSpPr>
                <a:spLocks noChangeArrowheads="1"/>
              </p:cNvSpPr>
              <p:nvPr/>
            </p:nvSpPr>
            <p:spPr bwMode="auto">
              <a:xfrm>
                <a:off x="359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1" name="Rectangle 168"/>
              <p:cNvSpPr>
                <a:spLocks noChangeArrowheads="1"/>
              </p:cNvSpPr>
              <p:nvPr/>
            </p:nvSpPr>
            <p:spPr bwMode="auto">
              <a:xfrm>
                <a:off x="3630" y="2011"/>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2" name="Rectangle 169"/>
              <p:cNvSpPr>
                <a:spLocks noChangeArrowheads="1"/>
              </p:cNvSpPr>
              <p:nvPr/>
            </p:nvSpPr>
            <p:spPr bwMode="auto">
              <a:xfrm>
                <a:off x="366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3" name="Rectangle 170"/>
              <p:cNvSpPr>
                <a:spLocks noChangeArrowheads="1"/>
              </p:cNvSpPr>
              <p:nvPr/>
            </p:nvSpPr>
            <p:spPr bwMode="auto">
              <a:xfrm>
                <a:off x="370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4" name="Rectangle 171"/>
              <p:cNvSpPr>
                <a:spLocks noChangeArrowheads="1"/>
              </p:cNvSpPr>
              <p:nvPr/>
            </p:nvSpPr>
            <p:spPr bwMode="auto">
              <a:xfrm>
                <a:off x="373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5" name="Rectangle 172"/>
              <p:cNvSpPr>
                <a:spLocks noChangeArrowheads="1"/>
              </p:cNvSpPr>
              <p:nvPr/>
            </p:nvSpPr>
            <p:spPr bwMode="auto">
              <a:xfrm>
                <a:off x="377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6" name="Rectangle 173"/>
              <p:cNvSpPr>
                <a:spLocks noChangeArrowheads="1"/>
              </p:cNvSpPr>
              <p:nvPr/>
            </p:nvSpPr>
            <p:spPr bwMode="auto">
              <a:xfrm>
                <a:off x="380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7" name="Rectangle 174"/>
              <p:cNvSpPr>
                <a:spLocks noChangeArrowheads="1"/>
              </p:cNvSpPr>
              <p:nvPr/>
            </p:nvSpPr>
            <p:spPr bwMode="auto">
              <a:xfrm>
                <a:off x="384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8" name="Rectangle 175"/>
              <p:cNvSpPr>
                <a:spLocks noChangeArrowheads="1"/>
              </p:cNvSpPr>
              <p:nvPr/>
            </p:nvSpPr>
            <p:spPr bwMode="auto">
              <a:xfrm>
                <a:off x="3881"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9" name="Rectangle 176"/>
              <p:cNvSpPr>
                <a:spLocks noChangeArrowheads="1"/>
              </p:cNvSpPr>
              <p:nvPr/>
            </p:nvSpPr>
            <p:spPr bwMode="auto">
              <a:xfrm>
                <a:off x="3917"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0" name="Rectangle 177"/>
              <p:cNvSpPr>
                <a:spLocks noChangeArrowheads="1"/>
              </p:cNvSpPr>
              <p:nvPr/>
            </p:nvSpPr>
            <p:spPr bwMode="auto">
              <a:xfrm>
                <a:off x="3953"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1" name="Rectangle 178"/>
              <p:cNvSpPr>
                <a:spLocks noChangeArrowheads="1"/>
              </p:cNvSpPr>
              <p:nvPr/>
            </p:nvSpPr>
            <p:spPr bwMode="auto">
              <a:xfrm>
                <a:off x="3989"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2" name="Rectangle 179"/>
              <p:cNvSpPr>
                <a:spLocks noChangeArrowheads="1"/>
              </p:cNvSpPr>
              <p:nvPr/>
            </p:nvSpPr>
            <p:spPr bwMode="auto">
              <a:xfrm>
                <a:off x="4025"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3" name="Rectangle 180"/>
              <p:cNvSpPr>
                <a:spLocks noChangeArrowheads="1"/>
              </p:cNvSpPr>
              <p:nvPr/>
            </p:nvSpPr>
            <p:spPr bwMode="auto">
              <a:xfrm>
                <a:off x="4061" y="2011"/>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4" name="Rectangle 181"/>
              <p:cNvSpPr>
                <a:spLocks noChangeArrowheads="1"/>
              </p:cNvSpPr>
              <p:nvPr/>
            </p:nvSpPr>
            <p:spPr bwMode="auto">
              <a:xfrm>
                <a:off x="409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5" name="Rectangle 182"/>
              <p:cNvSpPr>
                <a:spLocks noChangeArrowheads="1"/>
              </p:cNvSpPr>
              <p:nvPr/>
            </p:nvSpPr>
            <p:spPr bwMode="auto">
              <a:xfrm>
                <a:off x="413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6" name="Rectangle 183"/>
              <p:cNvSpPr>
                <a:spLocks noChangeArrowheads="1"/>
              </p:cNvSpPr>
              <p:nvPr/>
            </p:nvSpPr>
            <p:spPr bwMode="auto">
              <a:xfrm>
                <a:off x="416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7" name="Rectangle 184"/>
              <p:cNvSpPr>
                <a:spLocks noChangeArrowheads="1"/>
              </p:cNvSpPr>
              <p:nvPr/>
            </p:nvSpPr>
            <p:spPr bwMode="auto">
              <a:xfrm>
                <a:off x="420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8" name="Rectangle 185"/>
              <p:cNvSpPr>
                <a:spLocks noChangeArrowheads="1"/>
              </p:cNvSpPr>
              <p:nvPr/>
            </p:nvSpPr>
            <p:spPr bwMode="auto">
              <a:xfrm>
                <a:off x="424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9" name="Rectangle 186"/>
              <p:cNvSpPr>
                <a:spLocks noChangeArrowheads="1"/>
              </p:cNvSpPr>
              <p:nvPr/>
            </p:nvSpPr>
            <p:spPr bwMode="auto">
              <a:xfrm>
                <a:off x="427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0" name="Rectangle 187"/>
              <p:cNvSpPr>
                <a:spLocks noChangeArrowheads="1"/>
              </p:cNvSpPr>
              <p:nvPr/>
            </p:nvSpPr>
            <p:spPr bwMode="auto">
              <a:xfrm>
                <a:off x="4312"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1" name="Rectangle 188"/>
              <p:cNvSpPr>
                <a:spLocks noChangeArrowheads="1"/>
              </p:cNvSpPr>
              <p:nvPr/>
            </p:nvSpPr>
            <p:spPr bwMode="auto">
              <a:xfrm>
                <a:off x="4348"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2" name="Rectangle 189"/>
              <p:cNvSpPr>
                <a:spLocks noChangeArrowheads="1"/>
              </p:cNvSpPr>
              <p:nvPr/>
            </p:nvSpPr>
            <p:spPr bwMode="auto">
              <a:xfrm>
                <a:off x="4384"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3" name="Rectangle 190"/>
              <p:cNvSpPr>
                <a:spLocks noChangeArrowheads="1"/>
              </p:cNvSpPr>
              <p:nvPr/>
            </p:nvSpPr>
            <p:spPr bwMode="auto">
              <a:xfrm>
                <a:off x="4420"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4" name="Rectangle 191"/>
              <p:cNvSpPr>
                <a:spLocks noChangeArrowheads="1"/>
              </p:cNvSpPr>
              <p:nvPr/>
            </p:nvSpPr>
            <p:spPr bwMode="auto">
              <a:xfrm>
                <a:off x="4456" y="2011"/>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5" name="Rectangle 192"/>
              <p:cNvSpPr>
                <a:spLocks noChangeArrowheads="1"/>
              </p:cNvSpPr>
              <p:nvPr/>
            </p:nvSpPr>
            <p:spPr bwMode="auto">
              <a:xfrm>
                <a:off x="4492" y="2011"/>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6" name="Rectangle 193"/>
              <p:cNvSpPr>
                <a:spLocks noChangeArrowheads="1"/>
              </p:cNvSpPr>
              <p:nvPr/>
            </p:nvSpPr>
            <p:spPr bwMode="auto">
              <a:xfrm>
                <a:off x="115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7" name="Rectangle 194"/>
              <p:cNvSpPr>
                <a:spLocks noChangeArrowheads="1"/>
              </p:cNvSpPr>
              <p:nvPr/>
            </p:nvSpPr>
            <p:spPr bwMode="auto">
              <a:xfrm>
                <a:off x="118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8" name="Rectangle 195"/>
              <p:cNvSpPr>
                <a:spLocks noChangeArrowheads="1"/>
              </p:cNvSpPr>
              <p:nvPr/>
            </p:nvSpPr>
            <p:spPr bwMode="auto">
              <a:xfrm>
                <a:off x="122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9" name="Rectangle 196"/>
              <p:cNvSpPr>
                <a:spLocks noChangeArrowheads="1"/>
              </p:cNvSpPr>
              <p:nvPr/>
            </p:nvSpPr>
            <p:spPr bwMode="auto">
              <a:xfrm>
                <a:off x="125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0" name="Rectangle 197"/>
              <p:cNvSpPr>
                <a:spLocks noChangeArrowheads="1"/>
              </p:cNvSpPr>
              <p:nvPr/>
            </p:nvSpPr>
            <p:spPr bwMode="auto">
              <a:xfrm>
                <a:off x="129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1" name="Rectangle 198"/>
              <p:cNvSpPr>
                <a:spLocks noChangeArrowheads="1"/>
              </p:cNvSpPr>
              <p:nvPr/>
            </p:nvSpPr>
            <p:spPr bwMode="auto">
              <a:xfrm>
                <a:off x="133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2" name="Rectangle 199"/>
              <p:cNvSpPr>
                <a:spLocks noChangeArrowheads="1"/>
              </p:cNvSpPr>
              <p:nvPr/>
            </p:nvSpPr>
            <p:spPr bwMode="auto">
              <a:xfrm>
                <a:off x="136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3" name="Rectangle 200"/>
              <p:cNvSpPr>
                <a:spLocks noChangeArrowheads="1"/>
              </p:cNvSpPr>
              <p:nvPr/>
            </p:nvSpPr>
            <p:spPr bwMode="auto">
              <a:xfrm>
                <a:off x="140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4" name="Rectangle 201"/>
              <p:cNvSpPr>
                <a:spLocks noChangeArrowheads="1"/>
              </p:cNvSpPr>
              <p:nvPr/>
            </p:nvSpPr>
            <p:spPr bwMode="auto">
              <a:xfrm>
                <a:off x="143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 name="Rectangle 202"/>
              <p:cNvSpPr>
                <a:spLocks noChangeArrowheads="1"/>
              </p:cNvSpPr>
              <p:nvPr/>
            </p:nvSpPr>
            <p:spPr bwMode="auto">
              <a:xfrm>
                <a:off x="147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6" name="Rectangle 203"/>
              <p:cNvSpPr>
                <a:spLocks noChangeArrowheads="1"/>
              </p:cNvSpPr>
              <p:nvPr/>
            </p:nvSpPr>
            <p:spPr bwMode="auto">
              <a:xfrm>
                <a:off x="151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7" name="Rectangle 204"/>
              <p:cNvSpPr>
                <a:spLocks noChangeArrowheads="1"/>
              </p:cNvSpPr>
              <p:nvPr/>
            </p:nvSpPr>
            <p:spPr bwMode="auto">
              <a:xfrm>
                <a:off x="154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grpSp>
          <p:nvGrpSpPr>
            <p:cNvPr id="11" name="Group 205"/>
            <p:cNvGrpSpPr>
              <a:grpSpLocks/>
            </p:cNvGrpSpPr>
            <p:nvPr/>
          </p:nvGrpSpPr>
          <p:grpSpPr bwMode="auto">
            <a:xfrm>
              <a:off x="1151" y="1123"/>
              <a:ext cx="3352" cy="600"/>
              <a:chOff x="1151" y="1123"/>
              <a:chExt cx="3352" cy="600"/>
            </a:xfrm>
          </p:grpSpPr>
          <p:sp>
            <p:nvSpPr>
              <p:cNvPr id="218" name="Rectangle 206"/>
              <p:cNvSpPr>
                <a:spLocks noChangeArrowheads="1"/>
              </p:cNvSpPr>
              <p:nvPr/>
            </p:nvSpPr>
            <p:spPr bwMode="auto">
              <a:xfrm>
                <a:off x="158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9" name="Rectangle 207"/>
              <p:cNvSpPr>
                <a:spLocks noChangeArrowheads="1"/>
              </p:cNvSpPr>
              <p:nvPr/>
            </p:nvSpPr>
            <p:spPr bwMode="auto">
              <a:xfrm>
                <a:off x="161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0" name="Rectangle 208"/>
              <p:cNvSpPr>
                <a:spLocks noChangeArrowheads="1"/>
              </p:cNvSpPr>
              <p:nvPr/>
            </p:nvSpPr>
            <p:spPr bwMode="auto">
              <a:xfrm>
                <a:off x="165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1" name="Rectangle 209"/>
              <p:cNvSpPr>
                <a:spLocks noChangeArrowheads="1"/>
              </p:cNvSpPr>
              <p:nvPr/>
            </p:nvSpPr>
            <p:spPr bwMode="auto">
              <a:xfrm>
                <a:off x="169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2" name="Rectangle 210"/>
              <p:cNvSpPr>
                <a:spLocks noChangeArrowheads="1"/>
              </p:cNvSpPr>
              <p:nvPr/>
            </p:nvSpPr>
            <p:spPr bwMode="auto">
              <a:xfrm>
                <a:off x="172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3" name="Rectangle 211"/>
              <p:cNvSpPr>
                <a:spLocks noChangeArrowheads="1"/>
              </p:cNvSpPr>
              <p:nvPr/>
            </p:nvSpPr>
            <p:spPr bwMode="auto">
              <a:xfrm>
                <a:off x="176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4" name="Rectangle 212"/>
              <p:cNvSpPr>
                <a:spLocks noChangeArrowheads="1"/>
              </p:cNvSpPr>
              <p:nvPr/>
            </p:nvSpPr>
            <p:spPr bwMode="auto">
              <a:xfrm>
                <a:off x="179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5" name="Rectangle 213"/>
              <p:cNvSpPr>
                <a:spLocks noChangeArrowheads="1"/>
              </p:cNvSpPr>
              <p:nvPr/>
            </p:nvSpPr>
            <p:spPr bwMode="auto">
              <a:xfrm>
                <a:off x="183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6" name="Rectangle 214"/>
              <p:cNvSpPr>
                <a:spLocks noChangeArrowheads="1"/>
              </p:cNvSpPr>
              <p:nvPr/>
            </p:nvSpPr>
            <p:spPr bwMode="auto">
              <a:xfrm>
                <a:off x="187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7" name="Rectangle 215"/>
              <p:cNvSpPr>
                <a:spLocks noChangeArrowheads="1"/>
              </p:cNvSpPr>
              <p:nvPr/>
            </p:nvSpPr>
            <p:spPr bwMode="auto">
              <a:xfrm>
                <a:off x="190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8" name="Rectangle 216"/>
              <p:cNvSpPr>
                <a:spLocks noChangeArrowheads="1"/>
              </p:cNvSpPr>
              <p:nvPr/>
            </p:nvSpPr>
            <p:spPr bwMode="auto">
              <a:xfrm>
                <a:off x="194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9" name="Rectangle 217"/>
              <p:cNvSpPr>
                <a:spLocks noChangeArrowheads="1"/>
              </p:cNvSpPr>
              <p:nvPr/>
            </p:nvSpPr>
            <p:spPr bwMode="auto">
              <a:xfrm>
                <a:off x="197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0" name="Rectangle 218"/>
              <p:cNvSpPr>
                <a:spLocks noChangeArrowheads="1"/>
              </p:cNvSpPr>
              <p:nvPr/>
            </p:nvSpPr>
            <p:spPr bwMode="auto">
              <a:xfrm>
                <a:off x="201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1" name="Rectangle 219"/>
              <p:cNvSpPr>
                <a:spLocks noChangeArrowheads="1"/>
              </p:cNvSpPr>
              <p:nvPr/>
            </p:nvSpPr>
            <p:spPr bwMode="auto">
              <a:xfrm>
                <a:off x="204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2" name="Rectangle 220"/>
              <p:cNvSpPr>
                <a:spLocks noChangeArrowheads="1"/>
              </p:cNvSpPr>
              <p:nvPr/>
            </p:nvSpPr>
            <p:spPr bwMode="auto">
              <a:xfrm>
                <a:off x="208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3" name="Rectangle 221"/>
              <p:cNvSpPr>
                <a:spLocks noChangeArrowheads="1"/>
              </p:cNvSpPr>
              <p:nvPr/>
            </p:nvSpPr>
            <p:spPr bwMode="auto">
              <a:xfrm>
                <a:off x="212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4" name="Rectangle 222"/>
              <p:cNvSpPr>
                <a:spLocks noChangeArrowheads="1"/>
              </p:cNvSpPr>
              <p:nvPr/>
            </p:nvSpPr>
            <p:spPr bwMode="auto">
              <a:xfrm>
                <a:off x="215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5" name="Rectangle 223"/>
              <p:cNvSpPr>
                <a:spLocks noChangeArrowheads="1"/>
              </p:cNvSpPr>
              <p:nvPr/>
            </p:nvSpPr>
            <p:spPr bwMode="auto">
              <a:xfrm>
                <a:off x="219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6" name="Rectangle 224"/>
              <p:cNvSpPr>
                <a:spLocks noChangeArrowheads="1"/>
              </p:cNvSpPr>
              <p:nvPr/>
            </p:nvSpPr>
            <p:spPr bwMode="auto">
              <a:xfrm>
                <a:off x="222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7" name="Rectangle 225"/>
              <p:cNvSpPr>
                <a:spLocks noChangeArrowheads="1"/>
              </p:cNvSpPr>
              <p:nvPr/>
            </p:nvSpPr>
            <p:spPr bwMode="auto">
              <a:xfrm>
                <a:off x="226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8" name="Rectangle 226"/>
              <p:cNvSpPr>
                <a:spLocks noChangeArrowheads="1"/>
              </p:cNvSpPr>
              <p:nvPr/>
            </p:nvSpPr>
            <p:spPr bwMode="auto">
              <a:xfrm>
                <a:off x="230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9" name="Rectangle 227"/>
              <p:cNvSpPr>
                <a:spLocks noChangeArrowheads="1"/>
              </p:cNvSpPr>
              <p:nvPr/>
            </p:nvSpPr>
            <p:spPr bwMode="auto">
              <a:xfrm>
                <a:off x="233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0" name="Rectangle 228"/>
              <p:cNvSpPr>
                <a:spLocks noChangeArrowheads="1"/>
              </p:cNvSpPr>
              <p:nvPr/>
            </p:nvSpPr>
            <p:spPr bwMode="auto">
              <a:xfrm>
                <a:off x="237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1" name="Rectangle 229"/>
              <p:cNvSpPr>
                <a:spLocks noChangeArrowheads="1"/>
              </p:cNvSpPr>
              <p:nvPr/>
            </p:nvSpPr>
            <p:spPr bwMode="auto">
              <a:xfrm>
                <a:off x="240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2" name="Rectangle 230"/>
              <p:cNvSpPr>
                <a:spLocks noChangeArrowheads="1"/>
              </p:cNvSpPr>
              <p:nvPr/>
            </p:nvSpPr>
            <p:spPr bwMode="auto">
              <a:xfrm>
                <a:off x="244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3" name="Rectangle 231"/>
              <p:cNvSpPr>
                <a:spLocks noChangeArrowheads="1"/>
              </p:cNvSpPr>
              <p:nvPr/>
            </p:nvSpPr>
            <p:spPr bwMode="auto">
              <a:xfrm>
                <a:off x="248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4" name="Rectangle 232"/>
              <p:cNvSpPr>
                <a:spLocks noChangeArrowheads="1"/>
              </p:cNvSpPr>
              <p:nvPr/>
            </p:nvSpPr>
            <p:spPr bwMode="auto">
              <a:xfrm>
                <a:off x="251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5" name="Rectangle 233"/>
              <p:cNvSpPr>
                <a:spLocks noChangeArrowheads="1"/>
              </p:cNvSpPr>
              <p:nvPr/>
            </p:nvSpPr>
            <p:spPr bwMode="auto">
              <a:xfrm>
                <a:off x="255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6" name="Rectangle 234"/>
              <p:cNvSpPr>
                <a:spLocks noChangeArrowheads="1"/>
              </p:cNvSpPr>
              <p:nvPr/>
            </p:nvSpPr>
            <p:spPr bwMode="auto">
              <a:xfrm>
                <a:off x="258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7" name="Rectangle 235"/>
              <p:cNvSpPr>
                <a:spLocks noChangeArrowheads="1"/>
              </p:cNvSpPr>
              <p:nvPr/>
            </p:nvSpPr>
            <p:spPr bwMode="auto">
              <a:xfrm>
                <a:off x="262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8" name="Rectangle 236"/>
              <p:cNvSpPr>
                <a:spLocks noChangeArrowheads="1"/>
              </p:cNvSpPr>
              <p:nvPr/>
            </p:nvSpPr>
            <p:spPr bwMode="auto">
              <a:xfrm>
                <a:off x="266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9" name="Rectangle 237"/>
              <p:cNvSpPr>
                <a:spLocks noChangeArrowheads="1"/>
              </p:cNvSpPr>
              <p:nvPr/>
            </p:nvSpPr>
            <p:spPr bwMode="auto">
              <a:xfrm>
                <a:off x="269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0" name="Rectangle 238"/>
              <p:cNvSpPr>
                <a:spLocks noChangeArrowheads="1"/>
              </p:cNvSpPr>
              <p:nvPr/>
            </p:nvSpPr>
            <p:spPr bwMode="auto">
              <a:xfrm>
                <a:off x="273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1" name="Rectangle 239"/>
              <p:cNvSpPr>
                <a:spLocks noChangeArrowheads="1"/>
              </p:cNvSpPr>
              <p:nvPr/>
            </p:nvSpPr>
            <p:spPr bwMode="auto">
              <a:xfrm>
                <a:off x="276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2" name="Rectangle 240"/>
              <p:cNvSpPr>
                <a:spLocks noChangeArrowheads="1"/>
              </p:cNvSpPr>
              <p:nvPr/>
            </p:nvSpPr>
            <p:spPr bwMode="auto">
              <a:xfrm>
                <a:off x="280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3" name="Rectangle 241"/>
              <p:cNvSpPr>
                <a:spLocks noChangeArrowheads="1"/>
              </p:cNvSpPr>
              <p:nvPr/>
            </p:nvSpPr>
            <p:spPr bwMode="auto">
              <a:xfrm>
                <a:off x="283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4" name="Rectangle 242"/>
              <p:cNvSpPr>
                <a:spLocks noChangeArrowheads="1"/>
              </p:cNvSpPr>
              <p:nvPr/>
            </p:nvSpPr>
            <p:spPr bwMode="auto">
              <a:xfrm>
                <a:off x="287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5" name="Rectangle 243"/>
              <p:cNvSpPr>
                <a:spLocks noChangeArrowheads="1"/>
              </p:cNvSpPr>
              <p:nvPr/>
            </p:nvSpPr>
            <p:spPr bwMode="auto">
              <a:xfrm>
                <a:off x="291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6" name="Rectangle 244"/>
              <p:cNvSpPr>
                <a:spLocks noChangeArrowheads="1"/>
              </p:cNvSpPr>
              <p:nvPr/>
            </p:nvSpPr>
            <p:spPr bwMode="auto">
              <a:xfrm>
                <a:off x="294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7" name="Rectangle 245"/>
              <p:cNvSpPr>
                <a:spLocks noChangeArrowheads="1"/>
              </p:cNvSpPr>
              <p:nvPr/>
            </p:nvSpPr>
            <p:spPr bwMode="auto">
              <a:xfrm>
                <a:off x="298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8" name="Rectangle 246"/>
              <p:cNvSpPr>
                <a:spLocks noChangeArrowheads="1"/>
              </p:cNvSpPr>
              <p:nvPr/>
            </p:nvSpPr>
            <p:spPr bwMode="auto">
              <a:xfrm>
                <a:off x="301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9" name="Rectangle 247"/>
              <p:cNvSpPr>
                <a:spLocks noChangeArrowheads="1"/>
              </p:cNvSpPr>
              <p:nvPr/>
            </p:nvSpPr>
            <p:spPr bwMode="auto">
              <a:xfrm>
                <a:off x="305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0" name="Rectangle 248"/>
              <p:cNvSpPr>
                <a:spLocks noChangeArrowheads="1"/>
              </p:cNvSpPr>
              <p:nvPr/>
            </p:nvSpPr>
            <p:spPr bwMode="auto">
              <a:xfrm>
                <a:off x="309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1" name="Rectangle 249"/>
              <p:cNvSpPr>
                <a:spLocks noChangeArrowheads="1"/>
              </p:cNvSpPr>
              <p:nvPr/>
            </p:nvSpPr>
            <p:spPr bwMode="auto">
              <a:xfrm>
                <a:off x="312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2" name="Rectangle 250"/>
              <p:cNvSpPr>
                <a:spLocks noChangeArrowheads="1"/>
              </p:cNvSpPr>
              <p:nvPr/>
            </p:nvSpPr>
            <p:spPr bwMode="auto">
              <a:xfrm>
                <a:off x="316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3" name="Rectangle 251"/>
              <p:cNvSpPr>
                <a:spLocks noChangeArrowheads="1"/>
              </p:cNvSpPr>
              <p:nvPr/>
            </p:nvSpPr>
            <p:spPr bwMode="auto">
              <a:xfrm>
                <a:off x="319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4" name="Rectangle 252"/>
              <p:cNvSpPr>
                <a:spLocks noChangeArrowheads="1"/>
              </p:cNvSpPr>
              <p:nvPr/>
            </p:nvSpPr>
            <p:spPr bwMode="auto">
              <a:xfrm>
                <a:off x="323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5" name="Rectangle 253"/>
              <p:cNvSpPr>
                <a:spLocks noChangeArrowheads="1"/>
              </p:cNvSpPr>
              <p:nvPr/>
            </p:nvSpPr>
            <p:spPr bwMode="auto">
              <a:xfrm>
                <a:off x="327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 name="Rectangle 254"/>
              <p:cNvSpPr>
                <a:spLocks noChangeArrowheads="1"/>
              </p:cNvSpPr>
              <p:nvPr/>
            </p:nvSpPr>
            <p:spPr bwMode="auto">
              <a:xfrm>
                <a:off x="330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7" name="Rectangle 255"/>
              <p:cNvSpPr>
                <a:spLocks noChangeArrowheads="1"/>
              </p:cNvSpPr>
              <p:nvPr/>
            </p:nvSpPr>
            <p:spPr bwMode="auto">
              <a:xfrm>
                <a:off x="334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8" name="Rectangle 256"/>
              <p:cNvSpPr>
                <a:spLocks noChangeArrowheads="1"/>
              </p:cNvSpPr>
              <p:nvPr/>
            </p:nvSpPr>
            <p:spPr bwMode="auto">
              <a:xfrm>
                <a:off x="337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9" name="Rectangle 257"/>
              <p:cNvSpPr>
                <a:spLocks noChangeArrowheads="1"/>
              </p:cNvSpPr>
              <p:nvPr/>
            </p:nvSpPr>
            <p:spPr bwMode="auto">
              <a:xfrm>
                <a:off x="341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0" name="Rectangle 258"/>
              <p:cNvSpPr>
                <a:spLocks noChangeArrowheads="1"/>
              </p:cNvSpPr>
              <p:nvPr/>
            </p:nvSpPr>
            <p:spPr bwMode="auto">
              <a:xfrm>
                <a:off x="345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1" name="Rectangle 259"/>
              <p:cNvSpPr>
                <a:spLocks noChangeArrowheads="1"/>
              </p:cNvSpPr>
              <p:nvPr/>
            </p:nvSpPr>
            <p:spPr bwMode="auto">
              <a:xfrm>
                <a:off x="348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2" name="Rectangle 260"/>
              <p:cNvSpPr>
                <a:spLocks noChangeArrowheads="1"/>
              </p:cNvSpPr>
              <p:nvPr/>
            </p:nvSpPr>
            <p:spPr bwMode="auto">
              <a:xfrm>
                <a:off x="352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3" name="Rectangle 261"/>
              <p:cNvSpPr>
                <a:spLocks noChangeArrowheads="1"/>
              </p:cNvSpPr>
              <p:nvPr/>
            </p:nvSpPr>
            <p:spPr bwMode="auto">
              <a:xfrm>
                <a:off x="355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4" name="Rectangle 262"/>
              <p:cNvSpPr>
                <a:spLocks noChangeArrowheads="1"/>
              </p:cNvSpPr>
              <p:nvPr/>
            </p:nvSpPr>
            <p:spPr bwMode="auto">
              <a:xfrm>
                <a:off x="359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5" name="Rectangle 263"/>
              <p:cNvSpPr>
                <a:spLocks noChangeArrowheads="1"/>
              </p:cNvSpPr>
              <p:nvPr/>
            </p:nvSpPr>
            <p:spPr bwMode="auto">
              <a:xfrm>
                <a:off x="3630" y="1717"/>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6" name="Rectangle 264"/>
              <p:cNvSpPr>
                <a:spLocks noChangeArrowheads="1"/>
              </p:cNvSpPr>
              <p:nvPr/>
            </p:nvSpPr>
            <p:spPr bwMode="auto">
              <a:xfrm>
                <a:off x="366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7" name="Rectangle 265"/>
              <p:cNvSpPr>
                <a:spLocks noChangeArrowheads="1"/>
              </p:cNvSpPr>
              <p:nvPr/>
            </p:nvSpPr>
            <p:spPr bwMode="auto">
              <a:xfrm>
                <a:off x="370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8" name="Rectangle 266"/>
              <p:cNvSpPr>
                <a:spLocks noChangeArrowheads="1"/>
              </p:cNvSpPr>
              <p:nvPr/>
            </p:nvSpPr>
            <p:spPr bwMode="auto">
              <a:xfrm>
                <a:off x="373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9" name="Rectangle 267"/>
              <p:cNvSpPr>
                <a:spLocks noChangeArrowheads="1"/>
              </p:cNvSpPr>
              <p:nvPr/>
            </p:nvSpPr>
            <p:spPr bwMode="auto">
              <a:xfrm>
                <a:off x="377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0" name="Rectangle 268"/>
              <p:cNvSpPr>
                <a:spLocks noChangeArrowheads="1"/>
              </p:cNvSpPr>
              <p:nvPr/>
            </p:nvSpPr>
            <p:spPr bwMode="auto">
              <a:xfrm>
                <a:off x="380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1" name="Rectangle 269"/>
              <p:cNvSpPr>
                <a:spLocks noChangeArrowheads="1"/>
              </p:cNvSpPr>
              <p:nvPr/>
            </p:nvSpPr>
            <p:spPr bwMode="auto">
              <a:xfrm>
                <a:off x="384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2" name="Rectangle 270"/>
              <p:cNvSpPr>
                <a:spLocks noChangeArrowheads="1"/>
              </p:cNvSpPr>
              <p:nvPr/>
            </p:nvSpPr>
            <p:spPr bwMode="auto">
              <a:xfrm>
                <a:off x="3881"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3" name="Rectangle 271"/>
              <p:cNvSpPr>
                <a:spLocks noChangeArrowheads="1"/>
              </p:cNvSpPr>
              <p:nvPr/>
            </p:nvSpPr>
            <p:spPr bwMode="auto">
              <a:xfrm>
                <a:off x="3917"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4" name="Rectangle 272"/>
              <p:cNvSpPr>
                <a:spLocks noChangeArrowheads="1"/>
              </p:cNvSpPr>
              <p:nvPr/>
            </p:nvSpPr>
            <p:spPr bwMode="auto">
              <a:xfrm>
                <a:off x="3953"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5" name="Rectangle 273"/>
              <p:cNvSpPr>
                <a:spLocks noChangeArrowheads="1"/>
              </p:cNvSpPr>
              <p:nvPr/>
            </p:nvSpPr>
            <p:spPr bwMode="auto">
              <a:xfrm>
                <a:off x="3989"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 name="Rectangle 274"/>
              <p:cNvSpPr>
                <a:spLocks noChangeArrowheads="1"/>
              </p:cNvSpPr>
              <p:nvPr/>
            </p:nvSpPr>
            <p:spPr bwMode="auto">
              <a:xfrm>
                <a:off x="4025"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7" name="Rectangle 275"/>
              <p:cNvSpPr>
                <a:spLocks noChangeArrowheads="1"/>
              </p:cNvSpPr>
              <p:nvPr/>
            </p:nvSpPr>
            <p:spPr bwMode="auto">
              <a:xfrm>
                <a:off x="4061" y="1717"/>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8" name="Rectangle 276"/>
              <p:cNvSpPr>
                <a:spLocks noChangeArrowheads="1"/>
              </p:cNvSpPr>
              <p:nvPr/>
            </p:nvSpPr>
            <p:spPr bwMode="auto">
              <a:xfrm>
                <a:off x="409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9" name="Rectangle 277"/>
              <p:cNvSpPr>
                <a:spLocks noChangeArrowheads="1"/>
              </p:cNvSpPr>
              <p:nvPr/>
            </p:nvSpPr>
            <p:spPr bwMode="auto">
              <a:xfrm>
                <a:off x="413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0" name="Rectangle 278"/>
              <p:cNvSpPr>
                <a:spLocks noChangeArrowheads="1"/>
              </p:cNvSpPr>
              <p:nvPr/>
            </p:nvSpPr>
            <p:spPr bwMode="auto">
              <a:xfrm>
                <a:off x="416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1" name="Rectangle 279"/>
              <p:cNvSpPr>
                <a:spLocks noChangeArrowheads="1"/>
              </p:cNvSpPr>
              <p:nvPr/>
            </p:nvSpPr>
            <p:spPr bwMode="auto">
              <a:xfrm>
                <a:off x="420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2" name="Rectangle 280"/>
              <p:cNvSpPr>
                <a:spLocks noChangeArrowheads="1"/>
              </p:cNvSpPr>
              <p:nvPr/>
            </p:nvSpPr>
            <p:spPr bwMode="auto">
              <a:xfrm>
                <a:off x="424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3" name="Rectangle 281"/>
              <p:cNvSpPr>
                <a:spLocks noChangeArrowheads="1"/>
              </p:cNvSpPr>
              <p:nvPr/>
            </p:nvSpPr>
            <p:spPr bwMode="auto">
              <a:xfrm>
                <a:off x="427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4" name="Rectangle 282"/>
              <p:cNvSpPr>
                <a:spLocks noChangeArrowheads="1"/>
              </p:cNvSpPr>
              <p:nvPr/>
            </p:nvSpPr>
            <p:spPr bwMode="auto">
              <a:xfrm>
                <a:off x="4312"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5" name="Rectangle 283"/>
              <p:cNvSpPr>
                <a:spLocks noChangeArrowheads="1"/>
              </p:cNvSpPr>
              <p:nvPr/>
            </p:nvSpPr>
            <p:spPr bwMode="auto">
              <a:xfrm>
                <a:off x="4348"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6" name="Rectangle 284"/>
              <p:cNvSpPr>
                <a:spLocks noChangeArrowheads="1"/>
              </p:cNvSpPr>
              <p:nvPr/>
            </p:nvSpPr>
            <p:spPr bwMode="auto">
              <a:xfrm>
                <a:off x="4384"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7" name="Rectangle 285"/>
              <p:cNvSpPr>
                <a:spLocks noChangeArrowheads="1"/>
              </p:cNvSpPr>
              <p:nvPr/>
            </p:nvSpPr>
            <p:spPr bwMode="auto">
              <a:xfrm>
                <a:off x="4420"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8" name="Rectangle 286"/>
              <p:cNvSpPr>
                <a:spLocks noChangeArrowheads="1"/>
              </p:cNvSpPr>
              <p:nvPr/>
            </p:nvSpPr>
            <p:spPr bwMode="auto">
              <a:xfrm>
                <a:off x="4456" y="17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9" name="Rectangle 287"/>
              <p:cNvSpPr>
                <a:spLocks noChangeArrowheads="1"/>
              </p:cNvSpPr>
              <p:nvPr/>
            </p:nvSpPr>
            <p:spPr bwMode="auto">
              <a:xfrm>
                <a:off x="4492" y="1717"/>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0" name="Rectangle 288"/>
              <p:cNvSpPr>
                <a:spLocks noChangeArrowheads="1"/>
              </p:cNvSpPr>
              <p:nvPr/>
            </p:nvSpPr>
            <p:spPr bwMode="auto">
              <a:xfrm>
                <a:off x="115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1" name="Rectangle 289"/>
              <p:cNvSpPr>
                <a:spLocks noChangeArrowheads="1"/>
              </p:cNvSpPr>
              <p:nvPr/>
            </p:nvSpPr>
            <p:spPr bwMode="auto">
              <a:xfrm>
                <a:off x="118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2" name="Rectangle 290"/>
              <p:cNvSpPr>
                <a:spLocks noChangeArrowheads="1"/>
              </p:cNvSpPr>
              <p:nvPr/>
            </p:nvSpPr>
            <p:spPr bwMode="auto">
              <a:xfrm>
                <a:off x="122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3" name="Rectangle 291"/>
              <p:cNvSpPr>
                <a:spLocks noChangeArrowheads="1"/>
              </p:cNvSpPr>
              <p:nvPr/>
            </p:nvSpPr>
            <p:spPr bwMode="auto">
              <a:xfrm>
                <a:off x="125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4" name="Rectangle 292"/>
              <p:cNvSpPr>
                <a:spLocks noChangeArrowheads="1"/>
              </p:cNvSpPr>
              <p:nvPr/>
            </p:nvSpPr>
            <p:spPr bwMode="auto">
              <a:xfrm>
                <a:off x="129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5" name="Rectangle 293"/>
              <p:cNvSpPr>
                <a:spLocks noChangeArrowheads="1"/>
              </p:cNvSpPr>
              <p:nvPr/>
            </p:nvSpPr>
            <p:spPr bwMode="auto">
              <a:xfrm>
                <a:off x="133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6" name="Rectangle 294"/>
              <p:cNvSpPr>
                <a:spLocks noChangeArrowheads="1"/>
              </p:cNvSpPr>
              <p:nvPr/>
            </p:nvSpPr>
            <p:spPr bwMode="auto">
              <a:xfrm>
                <a:off x="136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7" name="Rectangle 295"/>
              <p:cNvSpPr>
                <a:spLocks noChangeArrowheads="1"/>
              </p:cNvSpPr>
              <p:nvPr/>
            </p:nvSpPr>
            <p:spPr bwMode="auto">
              <a:xfrm>
                <a:off x="140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8" name="Rectangle 296"/>
              <p:cNvSpPr>
                <a:spLocks noChangeArrowheads="1"/>
              </p:cNvSpPr>
              <p:nvPr/>
            </p:nvSpPr>
            <p:spPr bwMode="auto">
              <a:xfrm>
                <a:off x="143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9" name="Rectangle 297"/>
              <p:cNvSpPr>
                <a:spLocks noChangeArrowheads="1"/>
              </p:cNvSpPr>
              <p:nvPr/>
            </p:nvSpPr>
            <p:spPr bwMode="auto">
              <a:xfrm>
                <a:off x="147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0" name="Rectangle 298"/>
              <p:cNvSpPr>
                <a:spLocks noChangeArrowheads="1"/>
              </p:cNvSpPr>
              <p:nvPr/>
            </p:nvSpPr>
            <p:spPr bwMode="auto">
              <a:xfrm>
                <a:off x="151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1" name="Rectangle 299"/>
              <p:cNvSpPr>
                <a:spLocks noChangeArrowheads="1"/>
              </p:cNvSpPr>
              <p:nvPr/>
            </p:nvSpPr>
            <p:spPr bwMode="auto">
              <a:xfrm>
                <a:off x="154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2" name="Rectangle 300"/>
              <p:cNvSpPr>
                <a:spLocks noChangeArrowheads="1"/>
              </p:cNvSpPr>
              <p:nvPr/>
            </p:nvSpPr>
            <p:spPr bwMode="auto">
              <a:xfrm>
                <a:off x="158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3" name="Rectangle 301"/>
              <p:cNvSpPr>
                <a:spLocks noChangeArrowheads="1"/>
              </p:cNvSpPr>
              <p:nvPr/>
            </p:nvSpPr>
            <p:spPr bwMode="auto">
              <a:xfrm>
                <a:off x="161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4" name="Rectangle 302"/>
              <p:cNvSpPr>
                <a:spLocks noChangeArrowheads="1"/>
              </p:cNvSpPr>
              <p:nvPr/>
            </p:nvSpPr>
            <p:spPr bwMode="auto">
              <a:xfrm>
                <a:off x="165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5" name="Rectangle 303"/>
              <p:cNvSpPr>
                <a:spLocks noChangeArrowheads="1"/>
              </p:cNvSpPr>
              <p:nvPr/>
            </p:nvSpPr>
            <p:spPr bwMode="auto">
              <a:xfrm>
                <a:off x="169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6" name="Rectangle 304"/>
              <p:cNvSpPr>
                <a:spLocks noChangeArrowheads="1"/>
              </p:cNvSpPr>
              <p:nvPr/>
            </p:nvSpPr>
            <p:spPr bwMode="auto">
              <a:xfrm>
                <a:off x="172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 name="Rectangle 305"/>
              <p:cNvSpPr>
                <a:spLocks noChangeArrowheads="1"/>
              </p:cNvSpPr>
              <p:nvPr/>
            </p:nvSpPr>
            <p:spPr bwMode="auto">
              <a:xfrm>
                <a:off x="176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8" name="Rectangle 306"/>
              <p:cNvSpPr>
                <a:spLocks noChangeArrowheads="1"/>
              </p:cNvSpPr>
              <p:nvPr/>
            </p:nvSpPr>
            <p:spPr bwMode="auto">
              <a:xfrm>
                <a:off x="179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9" name="Rectangle 307"/>
              <p:cNvSpPr>
                <a:spLocks noChangeArrowheads="1"/>
              </p:cNvSpPr>
              <p:nvPr/>
            </p:nvSpPr>
            <p:spPr bwMode="auto">
              <a:xfrm>
                <a:off x="183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0" name="Rectangle 308"/>
              <p:cNvSpPr>
                <a:spLocks noChangeArrowheads="1"/>
              </p:cNvSpPr>
              <p:nvPr/>
            </p:nvSpPr>
            <p:spPr bwMode="auto">
              <a:xfrm>
                <a:off x="187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1" name="Rectangle 309"/>
              <p:cNvSpPr>
                <a:spLocks noChangeArrowheads="1"/>
              </p:cNvSpPr>
              <p:nvPr/>
            </p:nvSpPr>
            <p:spPr bwMode="auto">
              <a:xfrm>
                <a:off x="190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2" name="Rectangle 310"/>
              <p:cNvSpPr>
                <a:spLocks noChangeArrowheads="1"/>
              </p:cNvSpPr>
              <p:nvPr/>
            </p:nvSpPr>
            <p:spPr bwMode="auto">
              <a:xfrm>
                <a:off x="194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3" name="Rectangle 311"/>
              <p:cNvSpPr>
                <a:spLocks noChangeArrowheads="1"/>
              </p:cNvSpPr>
              <p:nvPr/>
            </p:nvSpPr>
            <p:spPr bwMode="auto">
              <a:xfrm>
                <a:off x="197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4" name="Rectangle 312"/>
              <p:cNvSpPr>
                <a:spLocks noChangeArrowheads="1"/>
              </p:cNvSpPr>
              <p:nvPr/>
            </p:nvSpPr>
            <p:spPr bwMode="auto">
              <a:xfrm>
                <a:off x="201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5" name="Rectangle 313"/>
              <p:cNvSpPr>
                <a:spLocks noChangeArrowheads="1"/>
              </p:cNvSpPr>
              <p:nvPr/>
            </p:nvSpPr>
            <p:spPr bwMode="auto">
              <a:xfrm>
                <a:off x="204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6" name="Rectangle 314"/>
              <p:cNvSpPr>
                <a:spLocks noChangeArrowheads="1"/>
              </p:cNvSpPr>
              <p:nvPr/>
            </p:nvSpPr>
            <p:spPr bwMode="auto">
              <a:xfrm>
                <a:off x="208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7" name="Rectangle 315"/>
              <p:cNvSpPr>
                <a:spLocks noChangeArrowheads="1"/>
              </p:cNvSpPr>
              <p:nvPr/>
            </p:nvSpPr>
            <p:spPr bwMode="auto">
              <a:xfrm>
                <a:off x="212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8" name="Rectangle 316"/>
              <p:cNvSpPr>
                <a:spLocks noChangeArrowheads="1"/>
              </p:cNvSpPr>
              <p:nvPr/>
            </p:nvSpPr>
            <p:spPr bwMode="auto">
              <a:xfrm>
                <a:off x="215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9" name="Rectangle 317"/>
              <p:cNvSpPr>
                <a:spLocks noChangeArrowheads="1"/>
              </p:cNvSpPr>
              <p:nvPr/>
            </p:nvSpPr>
            <p:spPr bwMode="auto">
              <a:xfrm>
                <a:off x="219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0" name="Rectangle 318"/>
              <p:cNvSpPr>
                <a:spLocks noChangeArrowheads="1"/>
              </p:cNvSpPr>
              <p:nvPr/>
            </p:nvSpPr>
            <p:spPr bwMode="auto">
              <a:xfrm>
                <a:off x="222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1" name="Rectangle 319"/>
              <p:cNvSpPr>
                <a:spLocks noChangeArrowheads="1"/>
              </p:cNvSpPr>
              <p:nvPr/>
            </p:nvSpPr>
            <p:spPr bwMode="auto">
              <a:xfrm>
                <a:off x="226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2" name="Rectangle 320"/>
              <p:cNvSpPr>
                <a:spLocks noChangeArrowheads="1"/>
              </p:cNvSpPr>
              <p:nvPr/>
            </p:nvSpPr>
            <p:spPr bwMode="auto">
              <a:xfrm>
                <a:off x="230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3" name="Rectangle 321"/>
              <p:cNvSpPr>
                <a:spLocks noChangeArrowheads="1"/>
              </p:cNvSpPr>
              <p:nvPr/>
            </p:nvSpPr>
            <p:spPr bwMode="auto">
              <a:xfrm>
                <a:off x="233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4" name="Rectangle 322"/>
              <p:cNvSpPr>
                <a:spLocks noChangeArrowheads="1"/>
              </p:cNvSpPr>
              <p:nvPr/>
            </p:nvSpPr>
            <p:spPr bwMode="auto">
              <a:xfrm>
                <a:off x="237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5" name="Rectangle 323"/>
              <p:cNvSpPr>
                <a:spLocks noChangeArrowheads="1"/>
              </p:cNvSpPr>
              <p:nvPr/>
            </p:nvSpPr>
            <p:spPr bwMode="auto">
              <a:xfrm>
                <a:off x="240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6" name="Rectangle 324"/>
              <p:cNvSpPr>
                <a:spLocks noChangeArrowheads="1"/>
              </p:cNvSpPr>
              <p:nvPr/>
            </p:nvSpPr>
            <p:spPr bwMode="auto">
              <a:xfrm>
                <a:off x="244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7" name="Rectangle 325"/>
              <p:cNvSpPr>
                <a:spLocks noChangeArrowheads="1"/>
              </p:cNvSpPr>
              <p:nvPr/>
            </p:nvSpPr>
            <p:spPr bwMode="auto">
              <a:xfrm>
                <a:off x="248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8" name="Rectangle 326"/>
              <p:cNvSpPr>
                <a:spLocks noChangeArrowheads="1"/>
              </p:cNvSpPr>
              <p:nvPr/>
            </p:nvSpPr>
            <p:spPr bwMode="auto">
              <a:xfrm>
                <a:off x="251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9" name="Rectangle 327"/>
              <p:cNvSpPr>
                <a:spLocks noChangeArrowheads="1"/>
              </p:cNvSpPr>
              <p:nvPr/>
            </p:nvSpPr>
            <p:spPr bwMode="auto">
              <a:xfrm>
                <a:off x="255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 name="Rectangle 328"/>
              <p:cNvSpPr>
                <a:spLocks noChangeArrowheads="1"/>
              </p:cNvSpPr>
              <p:nvPr/>
            </p:nvSpPr>
            <p:spPr bwMode="auto">
              <a:xfrm>
                <a:off x="258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1" name="Rectangle 329"/>
              <p:cNvSpPr>
                <a:spLocks noChangeArrowheads="1"/>
              </p:cNvSpPr>
              <p:nvPr/>
            </p:nvSpPr>
            <p:spPr bwMode="auto">
              <a:xfrm>
                <a:off x="262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2" name="Rectangle 330"/>
              <p:cNvSpPr>
                <a:spLocks noChangeArrowheads="1"/>
              </p:cNvSpPr>
              <p:nvPr/>
            </p:nvSpPr>
            <p:spPr bwMode="auto">
              <a:xfrm>
                <a:off x="266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3" name="Rectangle 331"/>
              <p:cNvSpPr>
                <a:spLocks noChangeArrowheads="1"/>
              </p:cNvSpPr>
              <p:nvPr/>
            </p:nvSpPr>
            <p:spPr bwMode="auto">
              <a:xfrm>
                <a:off x="269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4" name="Rectangle 332"/>
              <p:cNvSpPr>
                <a:spLocks noChangeArrowheads="1"/>
              </p:cNvSpPr>
              <p:nvPr/>
            </p:nvSpPr>
            <p:spPr bwMode="auto">
              <a:xfrm>
                <a:off x="273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5" name="Rectangle 333"/>
              <p:cNvSpPr>
                <a:spLocks noChangeArrowheads="1"/>
              </p:cNvSpPr>
              <p:nvPr/>
            </p:nvSpPr>
            <p:spPr bwMode="auto">
              <a:xfrm>
                <a:off x="276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6" name="Rectangle 334"/>
              <p:cNvSpPr>
                <a:spLocks noChangeArrowheads="1"/>
              </p:cNvSpPr>
              <p:nvPr/>
            </p:nvSpPr>
            <p:spPr bwMode="auto">
              <a:xfrm>
                <a:off x="280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7" name="Rectangle 335"/>
              <p:cNvSpPr>
                <a:spLocks noChangeArrowheads="1"/>
              </p:cNvSpPr>
              <p:nvPr/>
            </p:nvSpPr>
            <p:spPr bwMode="auto">
              <a:xfrm>
                <a:off x="283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8" name="Rectangle 336"/>
              <p:cNvSpPr>
                <a:spLocks noChangeArrowheads="1"/>
              </p:cNvSpPr>
              <p:nvPr/>
            </p:nvSpPr>
            <p:spPr bwMode="auto">
              <a:xfrm>
                <a:off x="287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9" name="Rectangle 337"/>
              <p:cNvSpPr>
                <a:spLocks noChangeArrowheads="1"/>
              </p:cNvSpPr>
              <p:nvPr/>
            </p:nvSpPr>
            <p:spPr bwMode="auto">
              <a:xfrm>
                <a:off x="291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0" name="Rectangle 338"/>
              <p:cNvSpPr>
                <a:spLocks noChangeArrowheads="1"/>
              </p:cNvSpPr>
              <p:nvPr/>
            </p:nvSpPr>
            <p:spPr bwMode="auto">
              <a:xfrm>
                <a:off x="294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1" name="Rectangle 339"/>
              <p:cNvSpPr>
                <a:spLocks noChangeArrowheads="1"/>
              </p:cNvSpPr>
              <p:nvPr/>
            </p:nvSpPr>
            <p:spPr bwMode="auto">
              <a:xfrm>
                <a:off x="298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2" name="Rectangle 340"/>
              <p:cNvSpPr>
                <a:spLocks noChangeArrowheads="1"/>
              </p:cNvSpPr>
              <p:nvPr/>
            </p:nvSpPr>
            <p:spPr bwMode="auto">
              <a:xfrm>
                <a:off x="301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3" name="Rectangle 341"/>
              <p:cNvSpPr>
                <a:spLocks noChangeArrowheads="1"/>
              </p:cNvSpPr>
              <p:nvPr/>
            </p:nvSpPr>
            <p:spPr bwMode="auto">
              <a:xfrm>
                <a:off x="305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4" name="Rectangle 342"/>
              <p:cNvSpPr>
                <a:spLocks noChangeArrowheads="1"/>
              </p:cNvSpPr>
              <p:nvPr/>
            </p:nvSpPr>
            <p:spPr bwMode="auto">
              <a:xfrm>
                <a:off x="309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5" name="Rectangle 343"/>
              <p:cNvSpPr>
                <a:spLocks noChangeArrowheads="1"/>
              </p:cNvSpPr>
              <p:nvPr/>
            </p:nvSpPr>
            <p:spPr bwMode="auto">
              <a:xfrm>
                <a:off x="312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6" name="Rectangle 344"/>
              <p:cNvSpPr>
                <a:spLocks noChangeArrowheads="1"/>
              </p:cNvSpPr>
              <p:nvPr/>
            </p:nvSpPr>
            <p:spPr bwMode="auto">
              <a:xfrm>
                <a:off x="316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7" name="Rectangle 345"/>
              <p:cNvSpPr>
                <a:spLocks noChangeArrowheads="1"/>
              </p:cNvSpPr>
              <p:nvPr/>
            </p:nvSpPr>
            <p:spPr bwMode="auto">
              <a:xfrm>
                <a:off x="319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8" name="Rectangle 346"/>
              <p:cNvSpPr>
                <a:spLocks noChangeArrowheads="1"/>
              </p:cNvSpPr>
              <p:nvPr/>
            </p:nvSpPr>
            <p:spPr bwMode="auto">
              <a:xfrm>
                <a:off x="323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9" name="Rectangle 347"/>
              <p:cNvSpPr>
                <a:spLocks noChangeArrowheads="1"/>
              </p:cNvSpPr>
              <p:nvPr/>
            </p:nvSpPr>
            <p:spPr bwMode="auto">
              <a:xfrm>
                <a:off x="327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0" name="Rectangle 348"/>
              <p:cNvSpPr>
                <a:spLocks noChangeArrowheads="1"/>
              </p:cNvSpPr>
              <p:nvPr/>
            </p:nvSpPr>
            <p:spPr bwMode="auto">
              <a:xfrm>
                <a:off x="330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1" name="Rectangle 349"/>
              <p:cNvSpPr>
                <a:spLocks noChangeArrowheads="1"/>
              </p:cNvSpPr>
              <p:nvPr/>
            </p:nvSpPr>
            <p:spPr bwMode="auto">
              <a:xfrm>
                <a:off x="334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2" name="Rectangle 350"/>
              <p:cNvSpPr>
                <a:spLocks noChangeArrowheads="1"/>
              </p:cNvSpPr>
              <p:nvPr/>
            </p:nvSpPr>
            <p:spPr bwMode="auto">
              <a:xfrm>
                <a:off x="337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3" name="Rectangle 351"/>
              <p:cNvSpPr>
                <a:spLocks noChangeArrowheads="1"/>
              </p:cNvSpPr>
              <p:nvPr/>
            </p:nvSpPr>
            <p:spPr bwMode="auto">
              <a:xfrm>
                <a:off x="341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4" name="Rectangle 352"/>
              <p:cNvSpPr>
                <a:spLocks noChangeArrowheads="1"/>
              </p:cNvSpPr>
              <p:nvPr/>
            </p:nvSpPr>
            <p:spPr bwMode="auto">
              <a:xfrm>
                <a:off x="345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5" name="Rectangle 353"/>
              <p:cNvSpPr>
                <a:spLocks noChangeArrowheads="1"/>
              </p:cNvSpPr>
              <p:nvPr/>
            </p:nvSpPr>
            <p:spPr bwMode="auto">
              <a:xfrm>
                <a:off x="348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6" name="Rectangle 354"/>
              <p:cNvSpPr>
                <a:spLocks noChangeArrowheads="1"/>
              </p:cNvSpPr>
              <p:nvPr/>
            </p:nvSpPr>
            <p:spPr bwMode="auto">
              <a:xfrm>
                <a:off x="352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7" name="Rectangle 355"/>
              <p:cNvSpPr>
                <a:spLocks noChangeArrowheads="1"/>
              </p:cNvSpPr>
              <p:nvPr/>
            </p:nvSpPr>
            <p:spPr bwMode="auto">
              <a:xfrm>
                <a:off x="355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8" name="Rectangle 356"/>
              <p:cNvSpPr>
                <a:spLocks noChangeArrowheads="1"/>
              </p:cNvSpPr>
              <p:nvPr/>
            </p:nvSpPr>
            <p:spPr bwMode="auto">
              <a:xfrm>
                <a:off x="359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9" name="Rectangle 357"/>
              <p:cNvSpPr>
                <a:spLocks noChangeArrowheads="1"/>
              </p:cNvSpPr>
              <p:nvPr/>
            </p:nvSpPr>
            <p:spPr bwMode="auto">
              <a:xfrm>
                <a:off x="3630" y="1417"/>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0" name="Rectangle 358"/>
              <p:cNvSpPr>
                <a:spLocks noChangeArrowheads="1"/>
              </p:cNvSpPr>
              <p:nvPr/>
            </p:nvSpPr>
            <p:spPr bwMode="auto">
              <a:xfrm>
                <a:off x="366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1" name="Rectangle 359"/>
              <p:cNvSpPr>
                <a:spLocks noChangeArrowheads="1"/>
              </p:cNvSpPr>
              <p:nvPr/>
            </p:nvSpPr>
            <p:spPr bwMode="auto">
              <a:xfrm>
                <a:off x="370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2" name="Rectangle 360"/>
              <p:cNvSpPr>
                <a:spLocks noChangeArrowheads="1"/>
              </p:cNvSpPr>
              <p:nvPr/>
            </p:nvSpPr>
            <p:spPr bwMode="auto">
              <a:xfrm>
                <a:off x="373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3" name="Rectangle 361"/>
              <p:cNvSpPr>
                <a:spLocks noChangeArrowheads="1"/>
              </p:cNvSpPr>
              <p:nvPr/>
            </p:nvSpPr>
            <p:spPr bwMode="auto">
              <a:xfrm>
                <a:off x="377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4" name="Rectangle 362"/>
              <p:cNvSpPr>
                <a:spLocks noChangeArrowheads="1"/>
              </p:cNvSpPr>
              <p:nvPr/>
            </p:nvSpPr>
            <p:spPr bwMode="auto">
              <a:xfrm>
                <a:off x="380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5" name="Rectangle 363"/>
              <p:cNvSpPr>
                <a:spLocks noChangeArrowheads="1"/>
              </p:cNvSpPr>
              <p:nvPr/>
            </p:nvSpPr>
            <p:spPr bwMode="auto">
              <a:xfrm>
                <a:off x="384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6" name="Rectangle 364"/>
              <p:cNvSpPr>
                <a:spLocks noChangeArrowheads="1"/>
              </p:cNvSpPr>
              <p:nvPr/>
            </p:nvSpPr>
            <p:spPr bwMode="auto">
              <a:xfrm>
                <a:off x="3881"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7" name="Rectangle 365"/>
              <p:cNvSpPr>
                <a:spLocks noChangeArrowheads="1"/>
              </p:cNvSpPr>
              <p:nvPr/>
            </p:nvSpPr>
            <p:spPr bwMode="auto">
              <a:xfrm>
                <a:off x="3917"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8" name="Rectangle 366"/>
              <p:cNvSpPr>
                <a:spLocks noChangeArrowheads="1"/>
              </p:cNvSpPr>
              <p:nvPr/>
            </p:nvSpPr>
            <p:spPr bwMode="auto">
              <a:xfrm>
                <a:off x="3953"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9" name="Rectangle 367"/>
              <p:cNvSpPr>
                <a:spLocks noChangeArrowheads="1"/>
              </p:cNvSpPr>
              <p:nvPr/>
            </p:nvSpPr>
            <p:spPr bwMode="auto">
              <a:xfrm>
                <a:off x="3989"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0" name="Rectangle 368"/>
              <p:cNvSpPr>
                <a:spLocks noChangeArrowheads="1"/>
              </p:cNvSpPr>
              <p:nvPr/>
            </p:nvSpPr>
            <p:spPr bwMode="auto">
              <a:xfrm>
                <a:off x="4025"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1" name="Rectangle 369"/>
              <p:cNvSpPr>
                <a:spLocks noChangeArrowheads="1"/>
              </p:cNvSpPr>
              <p:nvPr/>
            </p:nvSpPr>
            <p:spPr bwMode="auto">
              <a:xfrm>
                <a:off x="4061" y="1417"/>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2" name="Rectangle 370"/>
              <p:cNvSpPr>
                <a:spLocks noChangeArrowheads="1"/>
              </p:cNvSpPr>
              <p:nvPr/>
            </p:nvSpPr>
            <p:spPr bwMode="auto">
              <a:xfrm>
                <a:off x="409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3" name="Rectangle 371"/>
              <p:cNvSpPr>
                <a:spLocks noChangeArrowheads="1"/>
              </p:cNvSpPr>
              <p:nvPr/>
            </p:nvSpPr>
            <p:spPr bwMode="auto">
              <a:xfrm>
                <a:off x="413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4" name="Rectangle 372"/>
              <p:cNvSpPr>
                <a:spLocks noChangeArrowheads="1"/>
              </p:cNvSpPr>
              <p:nvPr/>
            </p:nvSpPr>
            <p:spPr bwMode="auto">
              <a:xfrm>
                <a:off x="416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5" name="Rectangle 373"/>
              <p:cNvSpPr>
                <a:spLocks noChangeArrowheads="1"/>
              </p:cNvSpPr>
              <p:nvPr/>
            </p:nvSpPr>
            <p:spPr bwMode="auto">
              <a:xfrm>
                <a:off x="420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6" name="Rectangle 374"/>
              <p:cNvSpPr>
                <a:spLocks noChangeArrowheads="1"/>
              </p:cNvSpPr>
              <p:nvPr/>
            </p:nvSpPr>
            <p:spPr bwMode="auto">
              <a:xfrm>
                <a:off x="424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7" name="Rectangle 375"/>
              <p:cNvSpPr>
                <a:spLocks noChangeArrowheads="1"/>
              </p:cNvSpPr>
              <p:nvPr/>
            </p:nvSpPr>
            <p:spPr bwMode="auto">
              <a:xfrm>
                <a:off x="427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8" name="Rectangle 376"/>
              <p:cNvSpPr>
                <a:spLocks noChangeArrowheads="1"/>
              </p:cNvSpPr>
              <p:nvPr/>
            </p:nvSpPr>
            <p:spPr bwMode="auto">
              <a:xfrm>
                <a:off x="4312"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9" name="Rectangle 377"/>
              <p:cNvSpPr>
                <a:spLocks noChangeArrowheads="1"/>
              </p:cNvSpPr>
              <p:nvPr/>
            </p:nvSpPr>
            <p:spPr bwMode="auto">
              <a:xfrm>
                <a:off x="4348"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0" name="Rectangle 378"/>
              <p:cNvSpPr>
                <a:spLocks noChangeArrowheads="1"/>
              </p:cNvSpPr>
              <p:nvPr/>
            </p:nvSpPr>
            <p:spPr bwMode="auto">
              <a:xfrm>
                <a:off x="4384"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1" name="Rectangle 379"/>
              <p:cNvSpPr>
                <a:spLocks noChangeArrowheads="1"/>
              </p:cNvSpPr>
              <p:nvPr/>
            </p:nvSpPr>
            <p:spPr bwMode="auto">
              <a:xfrm>
                <a:off x="4420"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2" name="Rectangle 380"/>
              <p:cNvSpPr>
                <a:spLocks noChangeArrowheads="1"/>
              </p:cNvSpPr>
              <p:nvPr/>
            </p:nvSpPr>
            <p:spPr bwMode="auto">
              <a:xfrm>
                <a:off x="4456" y="1417"/>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3" name="Rectangle 381"/>
              <p:cNvSpPr>
                <a:spLocks noChangeArrowheads="1"/>
              </p:cNvSpPr>
              <p:nvPr/>
            </p:nvSpPr>
            <p:spPr bwMode="auto">
              <a:xfrm>
                <a:off x="4492" y="1417"/>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4" name="Rectangle 382"/>
              <p:cNvSpPr>
                <a:spLocks noChangeArrowheads="1"/>
              </p:cNvSpPr>
              <p:nvPr/>
            </p:nvSpPr>
            <p:spPr bwMode="auto">
              <a:xfrm>
                <a:off x="115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5" name="Rectangle 383"/>
              <p:cNvSpPr>
                <a:spLocks noChangeArrowheads="1"/>
              </p:cNvSpPr>
              <p:nvPr/>
            </p:nvSpPr>
            <p:spPr bwMode="auto">
              <a:xfrm>
                <a:off x="118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6" name="Rectangle 384"/>
              <p:cNvSpPr>
                <a:spLocks noChangeArrowheads="1"/>
              </p:cNvSpPr>
              <p:nvPr/>
            </p:nvSpPr>
            <p:spPr bwMode="auto">
              <a:xfrm>
                <a:off x="122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7" name="Rectangle 385"/>
              <p:cNvSpPr>
                <a:spLocks noChangeArrowheads="1"/>
              </p:cNvSpPr>
              <p:nvPr/>
            </p:nvSpPr>
            <p:spPr bwMode="auto">
              <a:xfrm>
                <a:off x="125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8" name="Rectangle 386"/>
              <p:cNvSpPr>
                <a:spLocks noChangeArrowheads="1"/>
              </p:cNvSpPr>
              <p:nvPr/>
            </p:nvSpPr>
            <p:spPr bwMode="auto">
              <a:xfrm>
                <a:off x="129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9" name="Rectangle 387"/>
              <p:cNvSpPr>
                <a:spLocks noChangeArrowheads="1"/>
              </p:cNvSpPr>
              <p:nvPr/>
            </p:nvSpPr>
            <p:spPr bwMode="auto">
              <a:xfrm>
                <a:off x="133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0" name="Rectangle 388"/>
              <p:cNvSpPr>
                <a:spLocks noChangeArrowheads="1"/>
              </p:cNvSpPr>
              <p:nvPr/>
            </p:nvSpPr>
            <p:spPr bwMode="auto">
              <a:xfrm>
                <a:off x="136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1" name="Rectangle 389"/>
              <p:cNvSpPr>
                <a:spLocks noChangeArrowheads="1"/>
              </p:cNvSpPr>
              <p:nvPr/>
            </p:nvSpPr>
            <p:spPr bwMode="auto">
              <a:xfrm>
                <a:off x="140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2" name="Rectangle 390"/>
              <p:cNvSpPr>
                <a:spLocks noChangeArrowheads="1"/>
              </p:cNvSpPr>
              <p:nvPr/>
            </p:nvSpPr>
            <p:spPr bwMode="auto">
              <a:xfrm>
                <a:off x="143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3" name="Rectangle 391"/>
              <p:cNvSpPr>
                <a:spLocks noChangeArrowheads="1"/>
              </p:cNvSpPr>
              <p:nvPr/>
            </p:nvSpPr>
            <p:spPr bwMode="auto">
              <a:xfrm>
                <a:off x="147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4" name="Rectangle 392"/>
              <p:cNvSpPr>
                <a:spLocks noChangeArrowheads="1"/>
              </p:cNvSpPr>
              <p:nvPr/>
            </p:nvSpPr>
            <p:spPr bwMode="auto">
              <a:xfrm>
                <a:off x="151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5" name="Rectangle 393"/>
              <p:cNvSpPr>
                <a:spLocks noChangeArrowheads="1"/>
              </p:cNvSpPr>
              <p:nvPr/>
            </p:nvSpPr>
            <p:spPr bwMode="auto">
              <a:xfrm>
                <a:off x="154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6" name="Rectangle 394"/>
              <p:cNvSpPr>
                <a:spLocks noChangeArrowheads="1"/>
              </p:cNvSpPr>
              <p:nvPr/>
            </p:nvSpPr>
            <p:spPr bwMode="auto">
              <a:xfrm>
                <a:off x="158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7" name="Rectangle 395"/>
              <p:cNvSpPr>
                <a:spLocks noChangeArrowheads="1"/>
              </p:cNvSpPr>
              <p:nvPr/>
            </p:nvSpPr>
            <p:spPr bwMode="auto">
              <a:xfrm>
                <a:off x="161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8" name="Rectangle 396"/>
              <p:cNvSpPr>
                <a:spLocks noChangeArrowheads="1"/>
              </p:cNvSpPr>
              <p:nvPr/>
            </p:nvSpPr>
            <p:spPr bwMode="auto">
              <a:xfrm>
                <a:off x="165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9" name="Rectangle 397"/>
              <p:cNvSpPr>
                <a:spLocks noChangeArrowheads="1"/>
              </p:cNvSpPr>
              <p:nvPr/>
            </p:nvSpPr>
            <p:spPr bwMode="auto">
              <a:xfrm>
                <a:off x="169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0" name="Rectangle 398"/>
              <p:cNvSpPr>
                <a:spLocks noChangeArrowheads="1"/>
              </p:cNvSpPr>
              <p:nvPr/>
            </p:nvSpPr>
            <p:spPr bwMode="auto">
              <a:xfrm>
                <a:off x="172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1" name="Rectangle 399"/>
              <p:cNvSpPr>
                <a:spLocks noChangeArrowheads="1"/>
              </p:cNvSpPr>
              <p:nvPr/>
            </p:nvSpPr>
            <p:spPr bwMode="auto">
              <a:xfrm>
                <a:off x="176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2" name="Rectangle 400"/>
              <p:cNvSpPr>
                <a:spLocks noChangeArrowheads="1"/>
              </p:cNvSpPr>
              <p:nvPr/>
            </p:nvSpPr>
            <p:spPr bwMode="auto">
              <a:xfrm>
                <a:off x="179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3" name="Rectangle 401"/>
              <p:cNvSpPr>
                <a:spLocks noChangeArrowheads="1"/>
              </p:cNvSpPr>
              <p:nvPr/>
            </p:nvSpPr>
            <p:spPr bwMode="auto">
              <a:xfrm>
                <a:off x="183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4" name="Rectangle 402"/>
              <p:cNvSpPr>
                <a:spLocks noChangeArrowheads="1"/>
              </p:cNvSpPr>
              <p:nvPr/>
            </p:nvSpPr>
            <p:spPr bwMode="auto">
              <a:xfrm>
                <a:off x="187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5" name="Rectangle 403"/>
              <p:cNvSpPr>
                <a:spLocks noChangeArrowheads="1"/>
              </p:cNvSpPr>
              <p:nvPr/>
            </p:nvSpPr>
            <p:spPr bwMode="auto">
              <a:xfrm>
                <a:off x="190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6" name="Rectangle 404"/>
              <p:cNvSpPr>
                <a:spLocks noChangeArrowheads="1"/>
              </p:cNvSpPr>
              <p:nvPr/>
            </p:nvSpPr>
            <p:spPr bwMode="auto">
              <a:xfrm>
                <a:off x="194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7" name="Rectangle 405"/>
              <p:cNvSpPr>
                <a:spLocks noChangeArrowheads="1"/>
              </p:cNvSpPr>
              <p:nvPr/>
            </p:nvSpPr>
            <p:spPr bwMode="auto">
              <a:xfrm>
                <a:off x="197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grpSp>
          <p:nvGrpSpPr>
            <p:cNvPr id="12" name="Group 406"/>
            <p:cNvGrpSpPr>
              <a:grpSpLocks/>
            </p:cNvGrpSpPr>
            <p:nvPr/>
          </p:nvGrpSpPr>
          <p:grpSpPr bwMode="auto">
            <a:xfrm>
              <a:off x="438" y="769"/>
              <a:ext cx="4095" cy="2041"/>
              <a:chOff x="438" y="769"/>
              <a:chExt cx="4095" cy="2041"/>
            </a:xfrm>
          </p:grpSpPr>
          <p:sp>
            <p:nvSpPr>
              <p:cNvPr id="18" name="Rectangle 407"/>
              <p:cNvSpPr>
                <a:spLocks noChangeArrowheads="1"/>
              </p:cNvSpPr>
              <p:nvPr/>
            </p:nvSpPr>
            <p:spPr bwMode="auto">
              <a:xfrm>
                <a:off x="201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 name="Rectangle 408"/>
              <p:cNvSpPr>
                <a:spLocks noChangeArrowheads="1"/>
              </p:cNvSpPr>
              <p:nvPr/>
            </p:nvSpPr>
            <p:spPr bwMode="auto">
              <a:xfrm>
                <a:off x="204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 name="Rectangle 409"/>
              <p:cNvSpPr>
                <a:spLocks noChangeArrowheads="1"/>
              </p:cNvSpPr>
              <p:nvPr/>
            </p:nvSpPr>
            <p:spPr bwMode="auto">
              <a:xfrm>
                <a:off x="208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 name="Rectangle 410"/>
              <p:cNvSpPr>
                <a:spLocks noChangeArrowheads="1"/>
              </p:cNvSpPr>
              <p:nvPr/>
            </p:nvSpPr>
            <p:spPr bwMode="auto">
              <a:xfrm>
                <a:off x="212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 name="Rectangle 411"/>
              <p:cNvSpPr>
                <a:spLocks noChangeArrowheads="1"/>
              </p:cNvSpPr>
              <p:nvPr/>
            </p:nvSpPr>
            <p:spPr bwMode="auto">
              <a:xfrm>
                <a:off x="215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 name="Rectangle 412"/>
              <p:cNvSpPr>
                <a:spLocks noChangeArrowheads="1"/>
              </p:cNvSpPr>
              <p:nvPr/>
            </p:nvSpPr>
            <p:spPr bwMode="auto">
              <a:xfrm>
                <a:off x="219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 name="Rectangle 413"/>
              <p:cNvSpPr>
                <a:spLocks noChangeArrowheads="1"/>
              </p:cNvSpPr>
              <p:nvPr/>
            </p:nvSpPr>
            <p:spPr bwMode="auto">
              <a:xfrm>
                <a:off x="222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 name="Rectangle 414"/>
              <p:cNvSpPr>
                <a:spLocks noChangeArrowheads="1"/>
              </p:cNvSpPr>
              <p:nvPr/>
            </p:nvSpPr>
            <p:spPr bwMode="auto">
              <a:xfrm>
                <a:off x="226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 name="Rectangle 415"/>
              <p:cNvSpPr>
                <a:spLocks noChangeArrowheads="1"/>
              </p:cNvSpPr>
              <p:nvPr/>
            </p:nvSpPr>
            <p:spPr bwMode="auto">
              <a:xfrm>
                <a:off x="230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 name="Rectangle 416"/>
              <p:cNvSpPr>
                <a:spLocks noChangeArrowheads="1"/>
              </p:cNvSpPr>
              <p:nvPr/>
            </p:nvSpPr>
            <p:spPr bwMode="auto">
              <a:xfrm>
                <a:off x="233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 name="Rectangle 417"/>
              <p:cNvSpPr>
                <a:spLocks noChangeArrowheads="1"/>
              </p:cNvSpPr>
              <p:nvPr/>
            </p:nvSpPr>
            <p:spPr bwMode="auto">
              <a:xfrm>
                <a:off x="237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9" name="Rectangle 418"/>
              <p:cNvSpPr>
                <a:spLocks noChangeArrowheads="1"/>
              </p:cNvSpPr>
              <p:nvPr/>
            </p:nvSpPr>
            <p:spPr bwMode="auto">
              <a:xfrm>
                <a:off x="240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 name="Rectangle 419"/>
              <p:cNvSpPr>
                <a:spLocks noChangeArrowheads="1"/>
              </p:cNvSpPr>
              <p:nvPr/>
            </p:nvSpPr>
            <p:spPr bwMode="auto">
              <a:xfrm>
                <a:off x="244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 name="Rectangle 420"/>
              <p:cNvSpPr>
                <a:spLocks noChangeArrowheads="1"/>
              </p:cNvSpPr>
              <p:nvPr/>
            </p:nvSpPr>
            <p:spPr bwMode="auto">
              <a:xfrm>
                <a:off x="248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 name="Rectangle 421"/>
              <p:cNvSpPr>
                <a:spLocks noChangeArrowheads="1"/>
              </p:cNvSpPr>
              <p:nvPr/>
            </p:nvSpPr>
            <p:spPr bwMode="auto">
              <a:xfrm>
                <a:off x="251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 name="Rectangle 422"/>
              <p:cNvSpPr>
                <a:spLocks noChangeArrowheads="1"/>
              </p:cNvSpPr>
              <p:nvPr/>
            </p:nvSpPr>
            <p:spPr bwMode="auto">
              <a:xfrm>
                <a:off x="255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 name="Rectangle 423"/>
              <p:cNvSpPr>
                <a:spLocks noChangeArrowheads="1"/>
              </p:cNvSpPr>
              <p:nvPr/>
            </p:nvSpPr>
            <p:spPr bwMode="auto">
              <a:xfrm>
                <a:off x="258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 name="Rectangle 424"/>
              <p:cNvSpPr>
                <a:spLocks noChangeArrowheads="1"/>
              </p:cNvSpPr>
              <p:nvPr/>
            </p:nvSpPr>
            <p:spPr bwMode="auto">
              <a:xfrm>
                <a:off x="262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 name="Rectangle 425"/>
              <p:cNvSpPr>
                <a:spLocks noChangeArrowheads="1"/>
              </p:cNvSpPr>
              <p:nvPr/>
            </p:nvSpPr>
            <p:spPr bwMode="auto">
              <a:xfrm>
                <a:off x="266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7" name="Rectangle 426"/>
              <p:cNvSpPr>
                <a:spLocks noChangeArrowheads="1"/>
              </p:cNvSpPr>
              <p:nvPr/>
            </p:nvSpPr>
            <p:spPr bwMode="auto">
              <a:xfrm>
                <a:off x="269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8" name="Rectangle 427"/>
              <p:cNvSpPr>
                <a:spLocks noChangeArrowheads="1"/>
              </p:cNvSpPr>
              <p:nvPr/>
            </p:nvSpPr>
            <p:spPr bwMode="auto">
              <a:xfrm>
                <a:off x="273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 name="Rectangle 428"/>
              <p:cNvSpPr>
                <a:spLocks noChangeArrowheads="1"/>
              </p:cNvSpPr>
              <p:nvPr/>
            </p:nvSpPr>
            <p:spPr bwMode="auto">
              <a:xfrm>
                <a:off x="276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 name="Rectangle 429"/>
              <p:cNvSpPr>
                <a:spLocks noChangeArrowheads="1"/>
              </p:cNvSpPr>
              <p:nvPr/>
            </p:nvSpPr>
            <p:spPr bwMode="auto">
              <a:xfrm>
                <a:off x="280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 name="Rectangle 430"/>
              <p:cNvSpPr>
                <a:spLocks noChangeArrowheads="1"/>
              </p:cNvSpPr>
              <p:nvPr/>
            </p:nvSpPr>
            <p:spPr bwMode="auto">
              <a:xfrm>
                <a:off x="283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2" name="Rectangle 431"/>
              <p:cNvSpPr>
                <a:spLocks noChangeArrowheads="1"/>
              </p:cNvSpPr>
              <p:nvPr/>
            </p:nvSpPr>
            <p:spPr bwMode="auto">
              <a:xfrm>
                <a:off x="287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 name="Rectangle 432"/>
              <p:cNvSpPr>
                <a:spLocks noChangeArrowheads="1"/>
              </p:cNvSpPr>
              <p:nvPr/>
            </p:nvSpPr>
            <p:spPr bwMode="auto">
              <a:xfrm>
                <a:off x="291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 name="Rectangle 433"/>
              <p:cNvSpPr>
                <a:spLocks noChangeArrowheads="1"/>
              </p:cNvSpPr>
              <p:nvPr/>
            </p:nvSpPr>
            <p:spPr bwMode="auto">
              <a:xfrm>
                <a:off x="294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 name="Rectangle 434"/>
              <p:cNvSpPr>
                <a:spLocks noChangeArrowheads="1"/>
              </p:cNvSpPr>
              <p:nvPr/>
            </p:nvSpPr>
            <p:spPr bwMode="auto">
              <a:xfrm>
                <a:off x="298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6" name="Rectangle 435"/>
              <p:cNvSpPr>
                <a:spLocks noChangeArrowheads="1"/>
              </p:cNvSpPr>
              <p:nvPr/>
            </p:nvSpPr>
            <p:spPr bwMode="auto">
              <a:xfrm>
                <a:off x="301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 name="Rectangle 436"/>
              <p:cNvSpPr>
                <a:spLocks noChangeArrowheads="1"/>
              </p:cNvSpPr>
              <p:nvPr/>
            </p:nvSpPr>
            <p:spPr bwMode="auto">
              <a:xfrm>
                <a:off x="305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 name="Rectangle 437"/>
              <p:cNvSpPr>
                <a:spLocks noChangeArrowheads="1"/>
              </p:cNvSpPr>
              <p:nvPr/>
            </p:nvSpPr>
            <p:spPr bwMode="auto">
              <a:xfrm>
                <a:off x="309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 name="Rectangle 438"/>
              <p:cNvSpPr>
                <a:spLocks noChangeArrowheads="1"/>
              </p:cNvSpPr>
              <p:nvPr/>
            </p:nvSpPr>
            <p:spPr bwMode="auto">
              <a:xfrm>
                <a:off x="312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 name="Rectangle 439"/>
              <p:cNvSpPr>
                <a:spLocks noChangeArrowheads="1"/>
              </p:cNvSpPr>
              <p:nvPr/>
            </p:nvSpPr>
            <p:spPr bwMode="auto">
              <a:xfrm>
                <a:off x="316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 name="Rectangle 440"/>
              <p:cNvSpPr>
                <a:spLocks noChangeArrowheads="1"/>
              </p:cNvSpPr>
              <p:nvPr/>
            </p:nvSpPr>
            <p:spPr bwMode="auto">
              <a:xfrm>
                <a:off x="319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2" name="Rectangle 441"/>
              <p:cNvSpPr>
                <a:spLocks noChangeArrowheads="1"/>
              </p:cNvSpPr>
              <p:nvPr/>
            </p:nvSpPr>
            <p:spPr bwMode="auto">
              <a:xfrm>
                <a:off x="323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 name="Rectangle 442"/>
              <p:cNvSpPr>
                <a:spLocks noChangeArrowheads="1"/>
              </p:cNvSpPr>
              <p:nvPr/>
            </p:nvSpPr>
            <p:spPr bwMode="auto">
              <a:xfrm>
                <a:off x="327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 name="Rectangle 443"/>
              <p:cNvSpPr>
                <a:spLocks noChangeArrowheads="1"/>
              </p:cNvSpPr>
              <p:nvPr/>
            </p:nvSpPr>
            <p:spPr bwMode="auto">
              <a:xfrm>
                <a:off x="330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5" name="Rectangle 444"/>
              <p:cNvSpPr>
                <a:spLocks noChangeArrowheads="1"/>
              </p:cNvSpPr>
              <p:nvPr/>
            </p:nvSpPr>
            <p:spPr bwMode="auto">
              <a:xfrm>
                <a:off x="334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 name="Rectangle 445"/>
              <p:cNvSpPr>
                <a:spLocks noChangeArrowheads="1"/>
              </p:cNvSpPr>
              <p:nvPr/>
            </p:nvSpPr>
            <p:spPr bwMode="auto">
              <a:xfrm>
                <a:off x="337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 name="Rectangle 446"/>
              <p:cNvSpPr>
                <a:spLocks noChangeArrowheads="1"/>
              </p:cNvSpPr>
              <p:nvPr/>
            </p:nvSpPr>
            <p:spPr bwMode="auto">
              <a:xfrm>
                <a:off x="341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 name="Rectangle 447"/>
              <p:cNvSpPr>
                <a:spLocks noChangeArrowheads="1"/>
              </p:cNvSpPr>
              <p:nvPr/>
            </p:nvSpPr>
            <p:spPr bwMode="auto">
              <a:xfrm>
                <a:off x="345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9" name="Rectangle 448"/>
              <p:cNvSpPr>
                <a:spLocks noChangeArrowheads="1"/>
              </p:cNvSpPr>
              <p:nvPr/>
            </p:nvSpPr>
            <p:spPr bwMode="auto">
              <a:xfrm>
                <a:off x="348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0" name="Rectangle 449"/>
              <p:cNvSpPr>
                <a:spLocks noChangeArrowheads="1"/>
              </p:cNvSpPr>
              <p:nvPr/>
            </p:nvSpPr>
            <p:spPr bwMode="auto">
              <a:xfrm>
                <a:off x="352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 name="Rectangle 450"/>
              <p:cNvSpPr>
                <a:spLocks noChangeArrowheads="1"/>
              </p:cNvSpPr>
              <p:nvPr/>
            </p:nvSpPr>
            <p:spPr bwMode="auto">
              <a:xfrm>
                <a:off x="355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2" name="Rectangle 451"/>
              <p:cNvSpPr>
                <a:spLocks noChangeArrowheads="1"/>
              </p:cNvSpPr>
              <p:nvPr/>
            </p:nvSpPr>
            <p:spPr bwMode="auto">
              <a:xfrm>
                <a:off x="359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3" name="Rectangle 452"/>
              <p:cNvSpPr>
                <a:spLocks noChangeArrowheads="1"/>
              </p:cNvSpPr>
              <p:nvPr/>
            </p:nvSpPr>
            <p:spPr bwMode="auto">
              <a:xfrm>
                <a:off x="3630" y="1123"/>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4" name="Rectangle 453"/>
              <p:cNvSpPr>
                <a:spLocks noChangeArrowheads="1"/>
              </p:cNvSpPr>
              <p:nvPr/>
            </p:nvSpPr>
            <p:spPr bwMode="auto">
              <a:xfrm>
                <a:off x="366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5" name="Rectangle 454"/>
              <p:cNvSpPr>
                <a:spLocks noChangeArrowheads="1"/>
              </p:cNvSpPr>
              <p:nvPr/>
            </p:nvSpPr>
            <p:spPr bwMode="auto">
              <a:xfrm>
                <a:off x="370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6" name="Rectangle 455"/>
              <p:cNvSpPr>
                <a:spLocks noChangeArrowheads="1"/>
              </p:cNvSpPr>
              <p:nvPr/>
            </p:nvSpPr>
            <p:spPr bwMode="auto">
              <a:xfrm>
                <a:off x="373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7" name="Rectangle 456"/>
              <p:cNvSpPr>
                <a:spLocks noChangeArrowheads="1"/>
              </p:cNvSpPr>
              <p:nvPr/>
            </p:nvSpPr>
            <p:spPr bwMode="auto">
              <a:xfrm>
                <a:off x="377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8" name="Rectangle 457"/>
              <p:cNvSpPr>
                <a:spLocks noChangeArrowheads="1"/>
              </p:cNvSpPr>
              <p:nvPr/>
            </p:nvSpPr>
            <p:spPr bwMode="auto">
              <a:xfrm>
                <a:off x="380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9" name="Rectangle 458"/>
              <p:cNvSpPr>
                <a:spLocks noChangeArrowheads="1"/>
              </p:cNvSpPr>
              <p:nvPr/>
            </p:nvSpPr>
            <p:spPr bwMode="auto">
              <a:xfrm>
                <a:off x="384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0" name="Rectangle 459"/>
              <p:cNvSpPr>
                <a:spLocks noChangeArrowheads="1"/>
              </p:cNvSpPr>
              <p:nvPr/>
            </p:nvSpPr>
            <p:spPr bwMode="auto">
              <a:xfrm>
                <a:off x="3881"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1" name="Rectangle 460"/>
              <p:cNvSpPr>
                <a:spLocks noChangeArrowheads="1"/>
              </p:cNvSpPr>
              <p:nvPr/>
            </p:nvSpPr>
            <p:spPr bwMode="auto">
              <a:xfrm>
                <a:off x="3917"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2" name="Rectangle 461"/>
              <p:cNvSpPr>
                <a:spLocks noChangeArrowheads="1"/>
              </p:cNvSpPr>
              <p:nvPr/>
            </p:nvSpPr>
            <p:spPr bwMode="auto">
              <a:xfrm>
                <a:off x="3953"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3" name="Rectangle 462"/>
              <p:cNvSpPr>
                <a:spLocks noChangeArrowheads="1"/>
              </p:cNvSpPr>
              <p:nvPr/>
            </p:nvSpPr>
            <p:spPr bwMode="auto">
              <a:xfrm>
                <a:off x="3989"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4" name="Rectangle 463"/>
              <p:cNvSpPr>
                <a:spLocks noChangeArrowheads="1"/>
              </p:cNvSpPr>
              <p:nvPr/>
            </p:nvSpPr>
            <p:spPr bwMode="auto">
              <a:xfrm>
                <a:off x="4025"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5" name="Rectangle 464"/>
              <p:cNvSpPr>
                <a:spLocks noChangeArrowheads="1"/>
              </p:cNvSpPr>
              <p:nvPr/>
            </p:nvSpPr>
            <p:spPr bwMode="auto">
              <a:xfrm>
                <a:off x="4061" y="1123"/>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 name="Rectangle 465"/>
              <p:cNvSpPr>
                <a:spLocks noChangeArrowheads="1"/>
              </p:cNvSpPr>
              <p:nvPr/>
            </p:nvSpPr>
            <p:spPr bwMode="auto">
              <a:xfrm>
                <a:off x="409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7" name="Rectangle 466"/>
              <p:cNvSpPr>
                <a:spLocks noChangeArrowheads="1"/>
              </p:cNvSpPr>
              <p:nvPr/>
            </p:nvSpPr>
            <p:spPr bwMode="auto">
              <a:xfrm>
                <a:off x="413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8" name="Rectangle 467"/>
              <p:cNvSpPr>
                <a:spLocks noChangeArrowheads="1"/>
              </p:cNvSpPr>
              <p:nvPr/>
            </p:nvSpPr>
            <p:spPr bwMode="auto">
              <a:xfrm>
                <a:off x="416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9" name="Rectangle 468"/>
              <p:cNvSpPr>
                <a:spLocks noChangeArrowheads="1"/>
              </p:cNvSpPr>
              <p:nvPr/>
            </p:nvSpPr>
            <p:spPr bwMode="auto">
              <a:xfrm>
                <a:off x="420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0" name="Rectangle 469"/>
              <p:cNvSpPr>
                <a:spLocks noChangeArrowheads="1"/>
              </p:cNvSpPr>
              <p:nvPr/>
            </p:nvSpPr>
            <p:spPr bwMode="auto">
              <a:xfrm>
                <a:off x="424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1" name="Rectangle 470"/>
              <p:cNvSpPr>
                <a:spLocks noChangeArrowheads="1"/>
              </p:cNvSpPr>
              <p:nvPr/>
            </p:nvSpPr>
            <p:spPr bwMode="auto">
              <a:xfrm>
                <a:off x="427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2" name="Rectangle 471"/>
              <p:cNvSpPr>
                <a:spLocks noChangeArrowheads="1"/>
              </p:cNvSpPr>
              <p:nvPr/>
            </p:nvSpPr>
            <p:spPr bwMode="auto">
              <a:xfrm>
                <a:off x="4312"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3" name="Rectangle 472"/>
              <p:cNvSpPr>
                <a:spLocks noChangeArrowheads="1"/>
              </p:cNvSpPr>
              <p:nvPr/>
            </p:nvSpPr>
            <p:spPr bwMode="auto">
              <a:xfrm>
                <a:off x="4348"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4" name="Rectangle 473"/>
              <p:cNvSpPr>
                <a:spLocks noChangeArrowheads="1"/>
              </p:cNvSpPr>
              <p:nvPr/>
            </p:nvSpPr>
            <p:spPr bwMode="auto">
              <a:xfrm>
                <a:off x="4384"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5" name="Rectangle 474"/>
              <p:cNvSpPr>
                <a:spLocks noChangeArrowheads="1"/>
              </p:cNvSpPr>
              <p:nvPr/>
            </p:nvSpPr>
            <p:spPr bwMode="auto">
              <a:xfrm>
                <a:off x="4420"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 name="Rectangle 475"/>
              <p:cNvSpPr>
                <a:spLocks noChangeArrowheads="1"/>
              </p:cNvSpPr>
              <p:nvPr/>
            </p:nvSpPr>
            <p:spPr bwMode="auto">
              <a:xfrm>
                <a:off x="4456" y="11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7" name="Rectangle 476"/>
              <p:cNvSpPr>
                <a:spLocks noChangeArrowheads="1"/>
              </p:cNvSpPr>
              <p:nvPr/>
            </p:nvSpPr>
            <p:spPr bwMode="auto">
              <a:xfrm>
                <a:off x="4492" y="1123"/>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8" name="Rectangle 477"/>
              <p:cNvSpPr>
                <a:spLocks noChangeArrowheads="1"/>
              </p:cNvSpPr>
              <p:nvPr/>
            </p:nvSpPr>
            <p:spPr bwMode="auto">
              <a:xfrm>
                <a:off x="115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9" name="Rectangle 478"/>
              <p:cNvSpPr>
                <a:spLocks noChangeArrowheads="1"/>
              </p:cNvSpPr>
              <p:nvPr/>
            </p:nvSpPr>
            <p:spPr bwMode="auto">
              <a:xfrm>
                <a:off x="118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0" name="Rectangle 479"/>
              <p:cNvSpPr>
                <a:spLocks noChangeArrowheads="1"/>
              </p:cNvSpPr>
              <p:nvPr/>
            </p:nvSpPr>
            <p:spPr bwMode="auto">
              <a:xfrm>
                <a:off x="122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1" name="Rectangle 480"/>
              <p:cNvSpPr>
                <a:spLocks noChangeArrowheads="1"/>
              </p:cNvSpPr>
              <p:nvPr/>
            </p:nvSpPr>
            <p:spPr bwMode="auto">
              <a:xfrm>
                <a:off x="125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 name="Rectangle 481"/>
              <p:cNvSpPr>
                <a:spLocks noChangeArrowheads="1"/>
              </p:cNvSpPr>
              <p:nvPr/>
            </p:nvSpPr>
            <p:spPr bwMode="auto">
              <a:xfrm>
                <a:off x="129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3" name="Rectangle 482"/>
              <p:cNvSpPr>
                <a:spLocks noChangeArrowheads="1"/>
              </p:cNvSpPr>
              <p:nvPr/>
            </p:nvSpPr>
            <p:spPr bwMode="auto">
              <a:xfrm>
                <a:off x="133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4" name="Rectangle 483"/>
              <p:cNvSpPr>
                <a:spLocks noChangeArrowheads="1"/>
              </p:cNvSpPr>
              <p:nvPr/>
            </p:nvSpPr>
            <p:spPr bwMode="auto">
              <a:xfrm>
                <a:off x="136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5" name="Rectangle 484"/>
              <p:cNvSpPr>
                <a:spLocks noChangeArrowheads="1"/>
              </p:cNvSpPr>
              <p:nvPr/>
            </p:nvSpPr>
            <p:spPr bwMode="auto">
              <a:xfrm>
                <a:off x="140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6" name="Rectangle 485"/>
              <p:cNvSpPr>
                <a:spLocks noChangeArrowheads="1"/>
              </p:cNvSpPr>
              <p:nvPr/>
            </p:nvSpPr>
            <p:spPr bwMode="auto">
              <a:xfrm>
                <a:off x="143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7" name="Rectangle 486"/>
              <p:cNvSpPr>
                <a:spLocks noChangeArrowheads="1"/>
              </p:cNvSpPr>
              <p:nvPr/>
            </p:nvSpPr>
            <p:spPr bwMode="auto">
              <a:xfrm>
                <a:off x="147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8" name="Rectangle 487"/>
              <p:cNvSpPr>
                <a:spLocks noChangeArrowheads="1"/>
              </p:cNvSpPr>
              <p:nvPr/>
            </p:nvSpPr>
            <p:spPr bwMode="auto">
              <a:xfrm>
                <a:off x="151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9" name="Rectangle 488"/>
              <p:cNvSpPr>
                <a:spLocks noChangeArrowheads="1"/>
              </p:cNvSpPr>
              <p:nvPr/>
            </p:nvSpPr>
            <p:spPr bwMode="auto">
              <a:xfrm>
                <a:off x="154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0" name="Rectangle 489"/>
              <p:cNvSpPr>
                <a:spLocks noChangeArrowheads="1"/>
              </p:cNvSpPr>
              <p:nvPr/>
            </p:nvSpPr>
            <p:spPr bwMode="auto">
              <a:xfrm>
                <a:off x="158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1" name="Rectangle 490"/>
              <p:cNvSpPr>
                <a:spLocks noChangeArrowheads="1"/>
              </p:cNvSpPr>
              <p:nvPr/>
            </p:nvSpPr>
            <p:spPr bwMode="auto">
              <a:xfrm>
                <a:off x="161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2" name="Rectangle 491"/>
              <p:cNvSpPr>
                <a:spLocks noChangeArrowheads="1"/>
              </p:cNvSpPr>
              <p:nvPr/>
            </p:nvSpPr>
            <p:spPr bwMode="auto">
              <a:xfrm>
                <a:off x="165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 name="Rectangle 492"/>
              <p:cNvSpPr>
                <a:spLocks noChangeArrowheads="1"/>
              </p:cNvSpPr>
              <p:nvPr/>
            </p:nvSpPr>
            <p:spPr bwMode="auto">
              <a:xfrm>
                <a:off x="169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4" name="Rectangle 493"/>
              <p:cNvSpPr>
                <a:spLocks noChangeArrowheads="1"/>
              </p:cNvSpPr>
              <p:nvPr/>
            </p:nvSpPr>
            <p:spPr bwMode="auto">
              <a:xfrm>
                <a:off x="172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5" name="Rectangle 494"/>
              <p:cNvSpPr>
                <a:spLocks noChangeArrowheads="1"/>
              </p:cNvSpPr>
              <p:nvPr/>
            </p:nvSpPr>
            <p:spPr bwMode="auto">
              <a:xfrm>
                <a:off x="176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6" name="Rectangle 495"/>
              <p:cNvSpPr>
                <a:spLocks noChangeArrowheads="1"/>
              </p:cNvSpPr>
              <p:nvPr/>
            </p:nvSpPr>
            <p:spPr bwMode="auto">
              <a:xfrm>
                <a:off x="179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7" name="Rectangle 496"/>
              <p:cNvSpPr>
                <a:spLocks noChangeArrowheads="1"/>
              </p:cNvSpPr>
              <p:nvPr/>
            </p:nvSpPr>
            <p:spPr bwMode="auto">
              <a:xfrm>
                <a:off x="183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8" name="Rectangle 497"/>
              <p:cNvSpPr>
                <a:spLocks noChangeArrowheads="1"/>
              </p:cNvSpPr>
              <p:nvPr/>
            </p:nvSpPr>
            <p:spPr bwMode="auto">
              <a:xfrm>
                <a:off x="187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9" name="Rectangle 498"/>
              <p:cNvSpPr>
                <a:spLocks noChangeArrowheads="1"/>
              </p:cNvSpPr>
              <p:nvPr/>
            </p:nvSpPr>
            <p:spPr bwMode="auto">
              <a:xfrm>
                <a:off x="190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0" name="Rectangle 499"/>
              <p:cNvSpPr>
                <a:spLocks noChangeArrowheads="1"/>
              </p:cNvSpPr>
              <p:nvPr/>
            </p:nvSpPr>
            <p:spPr bwMode="auto">
              <a:xfrm>
                <a:off x="194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 name="Rectangle 500"/>
              <p:cNvSpPr>
                <a:spLocks noChangeArrowheads="1"/>
              </p:cNvSpPr>
              <p:nvPr/>
            </p:nvSpPr>
            <p:spPr bwMode="auto">
              <a:xfrm>
                <a:off x="197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2" name="Rectangle 501"/>
              <p:cNvSpPr>
                <a:spLocks noChangeArrowheads="1"/>
              </p:cNvSpPr>
              <p:nvPr/>
            </p:nvSpPr>
            <p:spPr bwMode="auto">
              <a:xfrm>
                <a:off x="201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3" name="Rectangle 502"/>
              <p:cNvSpPr>
                <a:spLocks noChangeArrowheads="1"/>
              </p:cNvSpPr>
              <p:nvPr/>
            </p:nvSpPr>
            <p:spPr bwMode="auto">
              <a:xfrm>
                <a:off x="204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4" name="Rectangle 503"/>
              <p:cNvSpPr>
                <a:spLocks noChangeArrowheads="1"/>
              </p:cNvSpPr>
              <p:nvPr/>
            </p:nvSpPr>
            <p:spPr bwMode="auto">
              <a:xfrm>
                <a:off x="208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5" name="Rectangle 504"/>
              <p:cNvSpPr>
                <a:spLocks noChangeArrowheads="1"/>
              </p:cNvSpPr>
              <p:nvPr/>
            </p:nvSpPr>
            <p:spPr bwMode="auto">
              <a:xfrm>
                <a:off x="212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6" name="Rectangle 505"/>
              <p:cNvSpPr>
                <a:spLocks noChangeArrowheads="1"/>
              </p:cNvSpPr>
              <p:nvPr/>
            </p:nvSpPr>
            <p:spPr bwMode="auto">
              <a:xfrm>
                <a:off x="215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7" name="Rectangle 506"/>
              <p:cNvSpPr>
                <a:spLocks noChangeArrowheads="1"/>
              </p:cNvSpPr>
              <p:nvPr/>
            </p:nvSpPr>
            <p:spPr bwMode="auto">
              <a:xfrm>
                <a:off x="219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8" name="Rectangle 507"/>
              <p:cNvSpPr>
                <a:spLocks noChangeArrowheads="1"/>
              </p:cNvSpPr>
              <p:nvPr/>
            </p:nvSpPr>
            <p:spPr bwMode="auto">
              <a:xfrm>
                <a:off x="222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9" name="Rectangle 508"/>
              <p:cNvSpPr>
                <a:spLocks noChangeArrowheads="1"/>
              </p:cNvSpPr>
              <p:nvPr/>
            </p:nvSpPr>
            <p:spPr bwMode="auto">
              <a:xfrm>
                <a:off x="226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0" name="Rectangle 509"/>
              <p:cNvSpPr>
                <a:spLocks noChangeArrowheads="1"/>
              </p:cNvSpPr>
              <p:nvPr/>
            </p:nvSpPr>
            <p:spPr bwMode="auto">
              <a:xfrm>
                <a:off x="230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1" name="Rectangle 510"/>
              <p:cNvSpPr>
                <a:spLocks noChangeArrowheads="1"/>
              </p:cNvSpPr>
              <p:nvPr/>
            </p:nvSpPr>
            <p:spPr bwMode="auto">
              <a:xfrm>
                <a:off x="233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2" name="Rectangle 511"/>
              <p:cNvSpPr>
                <a:spLocks noChangeArrowheads="1"/>
              </p:cNvSpPr>
              <p:nvPr/>
            </p:nvSpPr>
            <p:spPr bwMode="auto">
              <a:xfrm>
                <a:off x="237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3" name="Rectangle 512"/>
              <p:cNvSpPr>
                <a:spLocks noChangeArrowheads="1"/>
              </p:cNvSpPr>
              <p:nvPr/>
            </p:nvSpPr>
            <p:spPr bwMode="auto">
              <a:xfrm>
                <a:off x="240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4" name="Rectangle 513"/>
              <p:cNvSpPr>
                <a:spLocks noChangeArrowheads="1"/>
              </p:cNvSpPr>
              <p:nvPr/>
            </p:nvSpPr>
            <p:spPr bwMode="auto">
              <a:xfrm>
                <a:off x="244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 name="Rectangle 514"/>
              <p:cNvSpPr>
                <a:spLocks noChangeArrowheads="1"/>
              </p:cNvSpPr>
              <p:nvPr/>
            </p:nvSpPr>
            <p:spPr bwMode="auto">
              <a:xfrm>
                <a:off x="248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6" name="Rectangle 515"/>
              <p:cNvSpPr>
                <a:spLocks noChangeArrowheads="1"/>
              </p:cNvSpPr>
              <p:nvPr/>
            </p:nvSpPr>
            <p:spPr bwMode="auto">
              <a:xfrm>
                <a:off x="251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7" name="Rectangle 516"/>
              <p:cNvSpPr>
                <a:spLocks noChangeArrowheads="1"/>
              </p:cNvSpPr>
              <p:nvPr/>
            </p:nvSpPr>
            <p:spPr bwMode="auto">
              <a:xfrm>
                <a:off x="255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8" name="Rectangle 517"/>
              <p:cNvSpPr>
                <a:spLocks noChangeArrowheads="1"/>
              </p:cNvSpPr>
              <p:nvPr/>
            </p:nvSpPr>
            <p:spPr bwMode="auto">
              <a:xfrm>
                <a:off x="258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9" name="Rectangle 518"/>
              <p:cNvSpPr>
                <a:spLocks noChangeArrowheads="1"/>
              </p:cNvSpPr>
              <p:nvPr/>
            </p:nvSpPr>
            <p:spPr bwMode="auto">
              <a:xfrm>
                <a:off x="262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0" name="Rectangle 519"/>
              <p:cNvSpPr>
                <a:spLocks noChangeArrowheads="1"/>
              </p:cNvSpPr>
              <p:nvPr/>
            </p:nvSpPr>
            <p:spPr bwMode="auto">
              <a:xfrm>
                <a:off x="266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 name="Rectangle 520"/>
              <p:cNvSpPr>
                <a:spLocks noChangeArrowheads="1"/>
              </p:cNvSpPr>
              <p:nvPr/>
            </p:nvSpPr>
            <p:spPr bwMode="auto">
              <a:xfrm>
                <a:off x="269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2" name="Rectangle 521"/>
              <p:cNvSpPr>
                <a:spLocks noChangeArrowheads="1"/>
              </p:cNvSpPr>
              <p:nvPr/>
            </p:nvSpPr>
            <p:spPr bwMode="auto">
              <a:xfrm>
                <a:off x="273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3" name="Rectangle 522"/>
              <p:cNvSpPr>
                <a:spLocks noChangeArrowheads="1"/>
              </p:cNvSpPr>
              <p:nvPr/>
            </p:nvSpPr>
            <p:spPr bwMode="auto">
              <a:xfrm>
                <a:off x="276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4" name="Rectangle 523"/>
              <p:cNvSpPr>
                <a:spLocks noChangeArrowheads="1"/>
              </p:cNvSpPr>
              <p:nvPr/>
            </p:nvSpPr>
            <p:spPr bwMode="auto">
              <a:xfrm>
                <a:off x="280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5" name="Rectangle 524"/>
              <p:cNvSpPr>
                <a:spLocks noChangeArrowheads="1"/>
              </p:cNvSpPr>
              <p:nvPr/>
            </p:nvSpPr>
            <p:spPr bwMode="auto">
              <a:xfrm>
                <a:off x="283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6" name="Rectangle 525"/>
              <p:cNvSpPr>
                <a:spLocks noChangeArrowheads="1"/>
              </p:cNvSpPr>
              <p:nvPr/>
            </p:nvSpPr>
            <p:spPr bwMode="auto">
              <a:xfrm>
                <a:off x="287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7" name="Rectangle 526"/>
              <p:cNvSpPr>
                <a:spLocks noChangeArrowheads="1"/>
              </p:cNvSpPr>
              <p:nvPr/>
            </p:nvSpPr>
            <p:spPr bwMode="auto">
              <a:xfrm>
                <a:off x="291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8" name="Rectangle 527"/>
              <p:cNvSpPr>
                <a:spLocks noChangeArrowheads="1"/>
              </p:cNvSpPr>
              <p:nvPr/>
            </p:nvSpPr>
            <p:spPr bwMode="auto">
              <a:xfrm>
                <a:off x="294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9" name="Rectangle 528"/>
              <p:cNvSpPr>
                <a:spLocks noChangeArrowheads="1"/>
              </p:cNvSpPr>
              <p:nvPr/>
            </p:nvSpPr>
            <p:spPr bwMode="auto">
              <a:xfrm>
                <a:off x="298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0" name="Rectangle 529"/>
              <p:cNvSpPr>
                <a:spLocks noChangeArrowheads="1"/>
              </p:cNvSpPr>
              <p:nvPr/>
            </p:nvSpPr>
            <p:spPr bwMode="auto">
              <a:xfrm>
                <a:off x="301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1" name="Rectangle 530"/>
              <p:cNvSpPr>
                <a:spLocks noChangeArrowheads="1"/>
              </p:cNvSpPr>
              <p:nvPr/>
            </p:nvSpPr>
            <p:spPr bwMode="auto">
              <a:xfrm>
                <a:off x="305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2" name="Rectangle 531"/>
              <p:cNvSpPr>
                <a:spLocks noChangeArrowheads="1"/>
              </p:cNvSpPr>
              <p:nvPr/>
            </p:nvSpPr>
            <p:spPr bwMode="auto">
              <a:xfrm>
                <a:off x="309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 name="Rectangle 532"/>
              <p:cNvSpPr>
                <a:spLocks noChangeArrowheads="1"/>
              </p:cNvSpPr>
              <p:nvPr/>
            </p:nvSpPr>
            <p:spPr bwMode="auto">
              <a:xfrm>
                <a:off x="312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4" name="Rectangle 533"/>
              <p:cNvSpPr>
                <a:spLocks noChangeArrowheads="1"/>
              </p:cNvSpPr>
              <p:nvPr/>
            </p:nvSpPr>
            <p:spPr bwMode="auto">
              <a:xfrm>
                <a:off x="316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5" name="Rectangle 534"/>
              <p:cNvSpPr>
                <a:spLocks noChangeArrowheads="1"/>
              </p:cNvSpPr>
              <p:nvPr/>
            </p:nvSpPr>
            <p:spPr bwMode="auto">
              <a:xfrm>
                <a:off x="319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6" name="Rectangle 535"/>
              <p:cNvSpPr>
                <a:spLocks noChangeArrowheads="1"/>
              </p:cNvSpPr>
              <p:nvPr/>
            </p:nvSpPr>
            <p:spPr bwMode="auto">
              <a:xfrm>
                <a:off x="323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7" name="Rectangle 536"/>
              <p:cNvSpPr>
                <a:spLocks noChangeArrowheads="1"/>
              </p:cNvSpPr>
              <p:nvPr/>
            </p:nvSpPr>
            <p:spPr bwMode="auto">
              <a:xfrm>
                <a:off x="327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8" name="Rectangle 537"/>
              <p:cNvSpPr>
                <a:spLocks noChangeArrowheads="1"/>
              </p:cNvSpPr>
              <p:nvPr/>
            </p:nvSpPr>
            <p:spPr bwMode="auto">
              <a:xfrm>
                <a:off x="330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9" name="Rectangle 538"/>
              <p:cNvSpPr>
                <a:spLocks noChangeArrowheads="1"/>
              </p:cNvSpPr>
              <p:nvPr/>
            </p:nvSpPr>
            <p:spPr bwMode="auto">
              <a:xfrm>
                <a:off x="334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0" name="Rectangle 539"/>
              <p:cNvSpPr>
                <a:spLocks noChangeArrowheads="1"/>
              </p:cNvSpPr>
              <p:nvPr/>
            </p:nvSpPr>
            <p:spPr bwMode="auto">
              <a:xfrm>
                <a:off x="337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1" name="Rectangle 540"/>
              <p:cNvSpPr>
                <a:spLocks noChangeArrowheads="1"/>
              </p:cNvSpPr>
              <p:nvPr/>
            </p:nvSpPr>
            <p:spPr bwMode="auto">
              <a:xfrm>
                <a:off x="341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2" name="Rectangle 541"/>
              <p:cNvSpPr>
                <a:spLocks noChangeArrowheads="1"/>
              </p:cNvSpPr>
              <p:nvPr/>
            </p:nvSpPr>
            <p:spPr bwMode="auto">
              <a:xfrm>
                <a:off x="345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3" name="Rectangle 542"/>
              <p:cNvSpPr>
                <a:spLocks noChangeArrowheads="1"/>
              </p:cNvSpPr>
              <p:nvPr/>
            </p:nvSpPr>
            <p:spPr bwMode="auto">
              <a:xfrm>
                <a:off x="348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4" name="Rectangle 543"/>
              <p:cNvSpPr>
                <a:spLocks noChangeArrowheads="1"/>
              </p:cNvSpPr>
              <p:nvPr/>
            </p:nvSpPr>
            <p:spPr bwMode="auto">
              <a:xfrm>
                <a:off x="352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5" name="Rectangle 544"/>
              <p:cNvSpPr>
                <a:spLocks noChangeArrowheads="1"/>
              </p:cNvSpPr>
              <p:nvPr/>
            </p:nvSpPr>
            <p:spPr bwMode="auto">
              <a:xfrm>
                <a:off x="355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6" name="Rectangle 545"/>
              <p:cNvSpPr>
                <a:spLocks noChangeArrowheads="1"/>
              </p:cNvSpPr>
              <p:nvPr/>
            </p:nvSpPr>
            <p:spPr bwMode="auto">
              <a:xfrm>
                <a:off x="359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7" name="Rectangle 546"/>
              <p:cNvSpPr>
                <a:spLocks noChangeArrowheads="1"/>
              </p:cNvSpPr>
              <p:nvPr/>
            </p:nvSpPr>
            <p:spPr bwMode="auto">
              <a:xfrm>
                <a:off x="3630" y="823"/>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8" name="Rectangle 547"/>
              <p:cNvSpPr>
                <a:spLocks noChangeArrowheads="1"/>
              </p:cNvSpPr>
              <p:nvPr/>
            </p:nvSpPr>
            <p:spPr bwMode="auto">
              <a:xfrm>
                <a:off x="366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9" name="Rectangle 548"/>
              <p:cNvSpPr>
                <a:spLocks noChangeArrowheads="1"/>
              </p:cNvSpPr>
              <p:nvPr/>
            </p:nvSpPr>
            <p:spPr bwMode="auto">
              <a:xfrm>
                <a:off x="370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0" name="Rectangle 549"/>
              <p:cNvSpPr>
                <a:spLocks noChangeArrowheads="1"/>
              </p:cNvSpPr>
              <p:nvPr/>
            </p:nvSpPr>
            <p:spPr bwMode="auto">
              <a:xfrm>
                <a:off x="373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1" name="Rectangle 550"/>
              <p:cNvSpPr>
                <a:spLocks noChangeArrowheads="1"/>
              </p:cNvSpPr>
              <p:nvPr/>
            </p:nvSpPr>
            <p:spPr bwMode="auto">
              <a:xfrm>
                <a:off x="377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2" name="Rectangle 551"/>
              <p:cNvSpPr>
                <a:spLocks noChangeArrowheads="1"/>
              </p:cNvSpPr>
              <p:nvPr/>
            </p:nvSpPr>
            <p:spPr bwMode="auto">
              <a:xfrm>
                <a:off x="380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3" name="Rectangle 552"/>
              <p:cNvSpPr>
                <a:spLocks noChangeArrowheads="1"/>
              </p:cNvSpPr>
              <p:nvPr/>
            </p:nvSpPr>
            <p:spPr bwMode="auto">
              <a:xfrm>
                <a:off x="384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4" name="Rectangle 553"/>
              <p:cNvSpPr>
                <a:spLocks noChangeArrowheads="1"/>
              </p:cNvSpPr>
              <p:nvPr/>
            </p:nvSpPr>
            <p:spPr bwMode="auto">
              <a:xfrm>
                <a:off x="3881"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5" name="Rectangle 554"/>
              <p:cNvSpPr>
                <a:spLocks noChangeArrowheads="1"/>
              </p:cNvSpPr>
              <p:nvPr/>
            </p:nvSpPr>
            <p:spPr bwMode="auto">
              <a:xfrm>
                <a:off x="3917"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6" name="Rectangle 555"/>
              <p:cNvSpPr>
                <a:spLocks noChangeArrowheads="1"/>
              </p:cNvSpPr>
              <p:nvPr/>
            </p:nvSpPr>
            <p:spPr bwMode="auto">
              <a:xfrm>
                <a:off x="3953"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7" name="Rectangle 556"/>
              <p:cNvSpPr>
                <a:spLocks noChangeArrowheads="1"/>
              </p:cNvSpPr>
              <p:nvPr/>
            </p:nvSpPr>
            <p:spPr bwMode="auto">
              <a:xfrm>
                <a:off x="3989"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8" name="Rectangle 557"/>
              <p:cNvSpPr>
                <a:spLocks noChangeArrowheads="1"/>
              </p:cNvSpPr>
              <p:nvPr/>
            </p:nvSpPr>
            <p:spPr bwMode="auto">
              <a:xfrm>
                <a:off x="4025"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 name="Rectangle 558"/>
              <p:cNvSpPr>
                <a:spLocks noChangeArrowheads="1"/>
              </p:cNvSpPr>
              <p:nvPr/>
            </p:nvSpPr>
            <p:spPr bwMode="auto">
              <a:xfrm>
                <a:off x="4061" y="823"/>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 name="Rectangle 559"/>
              <p:cNvSpPr>
                <a:spLocks noChangeArrowheads="1"/>
              </p:cNvSpPr>
              <p:nvPr/>
            </p:nvSpPr>
            <p:spPr bwMode="auto">
              <a:xfrm>
                <a:off x="409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1" name="Rectangle 560"/>
              <p:cNvSpPr>
                <a:spLocks noChangeArrowheads="1"/>
              </p:cNvSpPr>
              <p:nvPr/>
            </p:nvSpPr>
            <p:spPr bwMode="auto">
              <a:xfrm>
                <a:off x="413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2" name="Rectangle 561"/>
              <p:cNvSpPr>
                <a:spLocks noChangeArrowheads="1"/>
              </p:cNvSpPr>
              <p:nvPr/>
            </p:nvSpPr>
            <p:spPr bwMode="auto">
              <a:xfrm>
                <a:off x="416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 name="Rectangle 562"/>
              <p:cNvSpPr>
                <a:spLocks noChangeArrowheads="1"/>
              </p:cNvSpPr>
              <p:nvPr/>
            </p:nvSpPr>
            <p:spPr bwMode="auto">
              <a:xfrm>
                <a:off x="420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4" name="Rectangle 563"/>
              <p:cNvSpPr>
                <a:spLocks noChangeArrowheads="1"/>
              </p:cNvSpPr>
              <p:nvPr/>
            </p:nvSpPr>
            <p:spPr bwMode="auto">
              <a:xfrm>
                <a:off x="424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5" name="Rectangle 564"/>
              <p:cNvSpPr>
                <a:spLocks noChangeArrowheads="1"/>
              </p:cNvSpPr>
              <p:nvPr/>
            </p:nvSpPr>
            <p:spPr bwMode="auto">
              <a:xfrm>
                <a:off x="427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6" name="Rectangle 565"/>
              <p:cNvSpPr>
                <a:spLocks noChangeArrowheads="1"/>
              </p:cNvSpPr>
              <p:nvPr/>
            </p:nvSpPr>
            <p:spPr bwMode="auto">
              <a:xfrm>
                <a:off x="4312"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7" name="Rectangle 566"/>
              <p:cNvSpPr>
                <a:spLocks noChangeArrowheads="1"/>
              </p:cNvSpPr>
              <p:nvPr/>
            </p:nvSpPr>
            <p:spPr bwMode="auto">
              <a:xfrm>
                <a:off x="4348"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8" name="Rectangle 567"/>
              <p:cNvSpPr>
                <a:spLocks noChangeArrowheads="1"/>
              </p:cNvSpPr>
              <p:nvPr/>
            </p:nvSpPr>
            <p:spPr bwMode="auto">
              <a:xfrm>
                <a:off x="4384"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9" name="Rectangle 568"/>
              <p:cNvSpPr>
                <a:spLocks noChangeArrowheads="1"/>
              </p:cNvSpPr>
              <p:nvPr/>
            </p:nvSpPr>
            <p:spPr bwMode="auto">
              <a:xfrm>
                <a:off x="4420"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0" name="Rectangle 569"/>
              <p:cNvSpPr>
                <a:spLocks noChangeArrowheads="1"/>
              </p:cNvSpPr>
              <p:nvPr/>
            </p:nvSpPr>
            <p:spPr bwMode="auto">
              <a:xfrm>
                <a:off x="4456" y="823"/>
                <a:ext cx="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1" name="Rectangle 570"/>
              <p:cNvSpPr>
                <a:spLocks noChangeArrowheads="1"/>
              </p:cNvSpPr>
              <p:nvPr/>
            </p:nvSpPr>
            <p:spPr bwMode="auto">
              <a:xfrm>
                <a:off x="4492" y="823"/>
                <a:ext cx="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2" name="Line 571"/>
              <p:cNvSpPr>
                <a:spLocks noChangeShapeType="1"/>
              </p:cNvSpPr>
              <p:nvPr/>
            </p:nvSpPr>
            <p:spPr bwMode="auto">
              <a:xfrm>
                <a:off x="1151" y="823"/>
                <a:ext cx="1" cy="17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3" name="Line 572"/>
              <p:cNvSpPr>
                <a:spLocks noChangeShapeType="1"/>
              </p:cNvSpPr>
              <p:nvPr/>
            </p:nvSpPr>
            <p:spPr bwMode="auto">
              <a:xfrm>
                <a:off x="1121" y="2605"/>
                <a:ext cx="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 name="Line 573"/>
              <p:cNvSpPr>
                <a:spLocks noChangeShapeType="1"/>
              </p:cNvSpPr>
              <p:nvPr/>
            </p:nvSpPr>
            <p:spPr bwMode="auto">
              <a:xfrm>
                <a:off x="1121" y="2311"/>
                <a:ext cx="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 name="Line 574"/>
              <p:cNvSpPr>
                <a:spLocks noChangeShapeType="1"/>
              </p:cNvSpPr>
              <p:nvPr/>
            </p:nvSpPr>
            <p:spPr bwMode="auto">
              <a:xfrm>
                <a:off x="1121" y="2011"/>
                <a:ext cx="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 name="Line 575"/>
              <p:cNvSpPr>
                <a:spLocks noChangeShapeType="1"/>
              </p:cNvSpPr>
              <p:nvPr/>
            </p:nvSpPr>
            <p:spPr bwMode="auto">
              <a:xfrm>
                <a:off x="1121" y="1717"/>
                <a:ext cx="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7" name="Line 576"/>
              <p:cNvSpPr>
                <a:spLocks noChangeShapeType="1"/>
              </p:cNvSpPr>
              <p:nvPr/>
            </p:nvSpPr>
            <p:spPr bwMode="auto">
              <a:xfrm>
                <a:off x="1121" y="1417"/>
                <a:ext cx="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8" name="Line 577"/>
              <p:cNvSpPr>
                <a:spLocks noChangeShapeType="1"/>
              </p:cNvSpPr>
              <p:nvPr/>
            </p:nvSpPr>
            <p:spPr bwMode="auto">
              <a:xfrm>
                <a:off x="1121" y="1123"/>
                <a:ext cx="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9" name="Line 578"/>
              <p:cNvSpPr>
                <a:spLocks noChangeShapeType="1"/>
              </p:cNvSpPr>
              <p:nvPr/>
            </p:nvSpPr>
            <p:spPr bwMode="auto">
              <a:xfrm>
                <a:off x="1121" y="823"/>
                <a:ext cx="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0" name="Line 579"/>
              <p:cNvSpPr>
                <a:spLocks noChangeShapeType="1"/>
              </p:cNvSpPr>
              <p:nvPr/>
            </p:nvSpPr>
            <p:spPr bwMode="auto">
              <a:xfrm>
                <a:off x="1151" y="2605"/>
                <a:ext cx="335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1" name="Line 580"/>
              <p:cNvSpPr>
                <a:spLocks noChangeShapeType="1"/>
              </p:cNvSpPr>
              <p:nvPr/>
            </p:nvSpPr>
            <p:spPr bwMode="auto">
              <a:xfrm flipV="1">
                <a:off x="1151" y="2605"/>
                <a:ext cx="1"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2" name="Line 581"/>
              <p:cNvSpPr>
                <a:spLocks noChangeShapeType="1"/>
              </p:cNvSpPr>
              <p:nvPr/>
            </p:nvSpPr>
            <p:spPr bwMode="auto">
              <a:xfrm flipV="1">
                <a:off x="2271" y="2605"/>
                <a:ext cx="1"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3" name="Line 582"/>
              <p:cNvSpPr>
                <a:spLocks noChangeShapeType="1"/>
              </p:cNvSpPr>
              <p:nvPr/>
            </p:nvSpPr>
            <p:spPr bwMode="auto">
              <a:xfrm flipV="1">
                <a:off x="3384" y="2605"/>
                <a:ext cx="1"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 name="Line 583"/>
              <p:cNvSpPr>
                <a:spLocks noChangeShapeType="1"/>
              </p:cNvSpPr>
              <p:nvPr/>
            </p:nvSpPr>
            <p:spPr bwMode="auto">
              <a:xfrm flipV="1">
                <a:off x="4503" y="2605"/>
                <a:ext cx="1"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 name="Freeform 584"/>
              <p:cNvSpPr>
                <a:spLocks/>
              </p:cNvSpPr>
              <p:nvPr/>
            </p:nvSpPr>
            <p:spPr bwMode="auto">
              <a:xfrm>
                <a:off x="1708" y="949"/>
                <a:ext cx="2239" cy="324"/>
              </a:xfrm>
              <a:custGeom>
                <a:avLst/>
                <a:gdLst>
                  <a:gd name="T0" fmla="*/ 0 w 374"/>
                  <a:gd name="T1" fmla="*/ 54 h 54"/>
                  <a:gd name="T2" fmla="*/ 187 w 374"/>
                  <a:gd name="T3" fmla="*/ 0 h 54"/>
                  <a:gd name="T4" fmla="*/ 374 w 374"/>
                  <a:gd name="T5" fmla="*/ 10 h 54"/>
                </a:gdLst>
                <a:ahLst/>
                <a:cxnLst>
                  <a:cxn ang="0">
                    <a:pos x="T0" y="T1"/>
                  </a:cxn>
                  <a:cxn ang="0">
                    <a:pos x="T2" y="T3"/>
                  </a:cxn>
                  <a:cxn ang="0">
                    <a:pos x="T4" y="T5"/>
                  </a:cxn>
                </a:cxnLst>
                <a:rect l="0" t="0" r="r" b="b"/>
                <a:pathLst>
                  <a:path w="374" h="54">
                    <a:moveTo>
                      <a:pt x="0" y="54"/>
                    </a:moveTo>
                    <a:lnTo>
                      <a:pt x="187" y="0"/>
                    </a:lnTo>
                    <a:lnTo>
                      <a:pt x="374" y="1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6" name="Freeform 585"/>
              <p:cNvSpPr>
                <a:spLocks/>
              </p:cNvSpPr>
              <p:nvPr/>
            </p:nvSpPr>
            <p:spPr bwMode="auto">
              <a:xfrm>
                <a:off x="1708" y="1777"/>
                <a:ext cx="2239" cy="222"/>
              </a:xfrm>
              <a:custGeom>
                <a:avLst/>
                <a:gdLst>
                  <a:gd name="T0" fmla="*/ 0 w 374"/>
                  <a:gd name="T1" fmla="*/ 0 h 37"/>
                  <a:gd name="T2" fmla="*/ 187 w 374"/>
                  <a:gd name="T3" fmla="*/ 37 h 37"/>
                  <a:gd name="T4" fmla="*/ 374 w 374"/>
                  <a:gd name="T5" fmla="*/ 26 h 37"/>
                </a:gdLst>
                <a:ahLst/>
                <a:cxnLst>
                  <a:cxn ang="0">
                    <a:pos x="T0" y="T1"/>
                  </a:cxn>
                  <a:cxn ang="0">
                    <a:pos x="T2" y="T3"/>
                  </a:cxn>
                  <a:cxn ang="0">
                    <a:pos x="T4" y="T5"/>
                  </a:cxn>
                </a:cxnLst>
                <a:rect l="0" t="0" r="r" b="b"/>
                <a:pathLst>
                  <a:path w="374" h="37">
                    <a:moveTo>
                      <a:pt x="0" y="0"/>
                    </a:moveTo>
                    <a:lnTo>
                      <a:pt x="187" y="37"/>
                    </a:lnTo>
                    <a:lnTo>
                      <a:pt x="374" y="26"/>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7" name="Freeform 586"/>
              <p:cNvSpPr>
                <a:spLocks/>
              </p:cNvSpPr>
              <p:nvPr/>
            </p:nvSpPr>
            <p:spPr bwMode="auto">
              <a:xfrm>
                <a:off x="1690" y="1255"/>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FF"/>
              </a:solidFill>
              <a:ln w="9525">
                <a:solidFill>
                  <a:srgbClr val="0000FF"/>
                </a:solidFill>
                <a:prstDash val="solid"/>
                <a:round/>
                <a:headEnd/>
                <a:tailEnd/>
              </a:ln>
            </p:spPr>
            <p:txBody>
              <a:bodyPr/>
              <a:lstStyle/>
              <a:p>
                <a:endParaRPr lang="en-GB"/>
              </a:p>
            </p:txBody>
          </p:sp>
          <p:sp>
            <p:nvSpPr>
              <p:cNvPr id="198" name="Freeform 587"/>
              <p:cNvSpPr>
                <a:spLocks/>
              </p:cNvSpPr>
              <p:nvPr/>
            </p:nvSpPr>
            <p:spPr bwMode="auto">
              <a:xfrm>
                <a:off x="2809" y="931"/>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FF"/>
              </a:solidFill>
              <a:ln w="9525">
                <a:solidFill>
                  <a:srgbClr val="0000FF"/>
                </a:solidFill>
                <a:prstDash val="solid"/>
                <a:round/>
                <a:headEnd/>
                <a:tailEnd/>
              </a:ln>
            </p:spPr>
            <p:txBody>
              <a:bodyPr/>
              <a:lstStyle/>
              <a:p>
                <a:endParaRPr lang="en-GB"/>
              </a:p>
            </p:txBody>
          </p:sp>
          <p:sp>
            <p:nvSpPr>
              <p:cNvPr id="199" name="Freeform 588"/>
              <p:cNvSpPr>
                <a:spLocks/>
              </p:cNvSpPr>
              <p:nvPr/>
            </p:nvSpPr>
            <p:spPr bwMode="auto">
              <a:xfrm>
                <a:off x="3929" y="991"/>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FF"/>
              </a:solidFill>
              <a:ln w="9525">
                <a:solidFill>
                  <a:srgbClr val="0000FF"/>
                </a:solidFill>
                <a:prstDash val="solid"/>
                <a:round/>
                <a:headEnd/>
                <a:tailEnd/>
              </a:ln>
            </p:spPr>
            <p:txBody>
              <a:bodyPr/>
              <a:lstStyle/>
              <a:p>
                <a:endParaRPr lang="en-GB"/>
              </a:p>
            </p:txBody>
          </p:sp>
          <p:sp>
            <p:nvSpPr>
              <p:cNvPr id="200" name="Freeform 589"/>
              <p:cNvSpPr>
                <a:spLocks/>
              </p:cNvSpPr>
              <p:nvPr/>
            </p:nvSpPr>
            <p:spPr bwMode="auto">
              <a:xfrm>
                <a:off x="1690" y="1759"/>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prstDash val="solid"/>
                <a:round/>
                <a:headEnd/>
                <a:tailEnd/>
              </a:ln>
            </p:spPr>
            <p:txBody>
              <a:bodyPr/>
              <a:lstStyle/>
              <a:p>
                <a:endParaRPr lang="en-GB"/>
              </a:p>
            </p:txBody>
          </p:sp>
          <p:sp>
            <p:nvSpPr>
              <p:cNvPr id="201" name="Freeform 590"/>
              <p:cNvSpPr>
                <a:spLocks/>
              </p:cNvSpPr>
              <p:nvPr/>
            </p:nvSpPr>
            <p:spPr bwMode="auto">
              <a:xfrm>
                <a:off x="2809" y="1981"/>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prstDash val="solid"/>
                <a:round/>
                <a:headEnd/>
                <a:tailEnd/>
              </a:ln>
            </p:spPr>
            <p:txBody>
              <a:bodyPr/>
              <a:lstStyle/>
              <a:p>
                <a:endParaRPr lang="en-GB"/>
              </a:p>
            </p:txBody>
          </p:sp>
          <p:sp>
            <p:nvSpPr>
              <p:cNvPr id="202" name="Freeform 591"/>
              <p:cNvSpPr>
                <a:spLocks/>
              </p:cNvSpPr>
              <p:nvPr/>
            </p:nvSpPr>
            <p:spPr bwMode="auto">
              <a:xfrm>
                <a:off x="3929" y="1915"/>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prstDash val="solid"/>
                <a:round/>
                <a:headEnd/>
                <a:tailEnd/>
              </a:ln>
            </p:spPr>
            <p:txBody>
              <a:bodyPr/>
              <a:lstStyle/>
              <a:p>
                <a:endParaRPr lang="en-GB"/>
              </a:p>
            </p:txBody>
          </p:sp>
          <p:sp>
            <p:nvSpPr>
              <p:cNvPr id="203" name="Rectangle 592"/>
              <p:cNvSpPr>
                <a:spLocks noChangeArrowheads="1"/>
              </p:cNvSpPr>
              <p:nvPr/>
            </p:nvSpPr>
            <p:spPr bwMode="auto">
              <a:xfrm>
                <a:off x="672" y="2551"/>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$420,000</a:t>
                </a:r>
                <a:endParaRPr lang="en-US" altLang="x-none"/>
              </a:p>
            </p:txBody>
          </p:sp>
          <p:sp>
            <p:nvSpPr>
              <p:cNvPr id="204" name="Rectangle 593"/>
              <p:cNvSpPr>
                <a:spLocks noChangeArrowheads="1"/>
              </p:cNvSpPr>
              <p:nvPr/>
            </p:nvSpPr>
            <p:spPr bwMode="auto">
              <a:xfrm>
                <a:off x="672" y="2257"/>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$440,000</a:t>
                </a:r>
                <a:endParaRPr lang="en-US" altLang="x-none"/>
              </a:p>
            </p:txBody>
          </p:sp>
          <p:sp>
            <p:nvSpPr>
              <p:cNvPr id="205" name="Rectangle 594"/>
              <p:cNvSpPr>
                <a:spLocks noChangeArrowheads="1"/>
              </p:cNvSpPr>
              <p:nvPr/>
            </p:nvSpPr>
            <p:spPr bwMode="auto">
              <a:xfrm>
                <a:off x="672" y="1957"/>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$460,000</a:t>
                </a:r>
                <a:endParaRPr lang="en-US" altLang="x-none"/>
              </a:p>
            </p:txBody>
          </p:sp>
          <p:sp>
            <p:nvSpPr>
              <p:cNvPr id="206" name="Rectangle 595"/>
              <p:cNvSpPr>
                <a:spLocks noChangeArrowheads="1"/>
              </p:cNvSpPr>
              <p:nvPr/>
            </p:nvSpPr>
            <p:spPr bwMode="auto">
              <a:xfrm>
                <a:off x="672" y="1663"/>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$480,000</a:t>
                </a:r>
                <a:endParaRPr lang="en-US" altLang="x-none"/>
              </a:p>
            </p:txBody>
          </p:sp>
          <p:sp>
            <p:nvSpPr>
              <p:cNvPr id="207" name="Rectangle 596"/>
              <p:cNvSpPr>
                <a:spLocks noChangeArrowheads="1"/>
              </p:cNvSpPr>
              <p:nvPr/>
            </p:nvSpPr>
            <p:spPr bwMode="auto">
              <a:xfrm>
                <a:off x="672" y="1363"/>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$500,000</a:t>
                </a:r>
                <a:endParaRPr lang="en-US" altLang="x-none"/>
              </a:p>
            </p:txBody>
          </p:sp>
          <p:sp>
            <p:nvSpPr>
              <p:cNvPr id="208" name="Rectangle 597"/>
              <p:cNvSpPr>
                <a:spLocks noChangeArrowheads="1"/>
              </p:cNvSpPr>
              <p:nvPr/>
            </p:nvSpPr>
            <p:spPr bwMode="auto">
              <a:xfrm>
                <a:off x="672" y="1069"/>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$520,000</a:t>
                </a:r>
                <a:endParaRPr lang="en-US" altLang="x-none"/>
              </a:p>
            </p:txBody>
          </p:sp>
          <p:sp>
            <p:nvSpPr>
              <p:cNvPr id="209" name="Rectangle 598"/>
              <p:cNvSpPr>
                <a:spLocks noChangeArrowheads="1"/>
              </p:cNvSpPr>
              <p:nvPr/>
            </p:nvSpPr>
            <p:spPr bwMode="auto">
              <a:xfrm>
                <a:off x="672" y="769"/>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$540,000</a:t>
                </a:r>
                <a:endParaRPr lang="en-US" altLang="x-none"/>
              </a:p>
            </p:txBody>
          </p:sp>
          <p:sp>
            <p:nvSpPr>
              <p:cNvPr id="210" name="Rectangle 599"/>
              <p:cNvSpPr>
                <a:spLocks noChangeArrowheads="1"/>
              </p:cNvSpPr>
              <p:nvPr/>
            </p:nvSpPr>
            <p:spPr bwMode="auto">
              <a:xfrm>
                <a:off x="1552" y="2695"/>
                <a:ext cx="3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Sep-05</a:t>
                </a:r>
                <a:endParaRPr lang="en-US" altLang="x-none"/>
              </a:p>
            </p:txBody>
          </p:sp>
          <p:sp>
            <p:nvSpPr>
              <p:cNvPr id="211" name="Rectangle 600"/>
              <p:cNvSpPr>
                <a:spLocks noChangeArrowheads="1"/>
              </p:cNvSpPr>
              <p:nvPr/>
            </p:nvSpPr>
            <p:spPr bwMode="auto">
              <a:xfrm>
                <a:off x="2684" y="2695"/>
                <a:ext cx="2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Oct-05</a:t>
                </a:r>
                <a:endParaRPr lang="en-US" altLang="x-none"/>
              </a:p>
            </p:txBody>
          </p:sp>
          <p:sp>
            <p:nvSpPr>
              <p:cNvPr id="212" name="Rectangle 601"/>
              <p:cNvSpPr>
                <a:spLocks noChangeArrowheads="1"/>
              </p:cNvSpPr>
              <p:nvPr/>
            </p:nvSpPr>
            <p:spPr bwMode="auto">
              <a:xfrm>
                <a:off x="3785" y="2695"/>
                <a:ext cx="3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Nov-05</a:t>
                </a:r>
                <a:endParaRPr lang="en-US" altLang="x-none"/>
              </a:p>
            </p:txBody>
          </p:sp>
          <p:sp>
            <p:nvSpPr>
              <p:cNvPr id="213" name="Rectangle 602"/>
              <p:cNvSpPr>
                <a:spLocks noChangeArrowheads="1"/>
              </p:cNvSpPr>
              <p:nvPr/>
            </p:nvSpPr>
            <p:spPr bwMode="auto">
              <a:xfrm rot="16200000">
                <a:off x="-125" y="1644"/>
                <a:ext cx="12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000000"/>
                    </a:solidFill>
                  </a:rPr>
                  <a:t>Retail sales per territory ($)</a:t>
                </a:r>
                <a:endParaRPr lang="en-US" altLang="x-none"/>
              </a:p>
            </p:txBody>
          </p:sp>
          <p:sp>
            <p:nvSpPr>
              <p:cNvPr id="214" name="Rectangle 603"/>
              <p:cNvSpPr>
                <a:spLocks noChangeArrowheads="1"/>
              </p:cNvSpPr>
              <p:nvPr/>
            </p:nvSpPr>
            <p:spPr bwMode="auto">
              <a:xfrm>
                <a:off x="4515" y="2017"/>
                <a:ext cx="18" cy="3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5" name="Rectangle 604"/>
              <p:cNvSpPr>
                <a:spLocks noChangeArrowheads="1"/>
              </p:cNvSpPr>
              <p:nvPr/>
            </p:nvSpPr>
            <p:spPr bwMode="auto">
              <a:xfrm>
                <a:off x="2905" y="2323"/>
                <a:ext cx="162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6" name="Rectangle 605"/>
              <p:cNvSpPr>
                <a:spLocks noChangeArrowheads="1"/>
              </p:cNvSpPr>
              <p:nvPr/>
            </p:nvSpPr>
            <p:spPr bwMode="auto">
              <a:xfrm>
                <a:off x="2893" y="2005"/>
                <a:ext cx="1622" cy="318"/>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 name="Line 606"/>
              <p:cNvSpPr>
                <a:spLocks noChangeShapeType="1"/>
              </p:cNvSpPr>
              <p:nvPr/>
            </p:nvSpPr>
            <p:spPr bwMode="auto">
              <a:xfrm>
                <a:off x="3163" y="2089"/>
                <a:ext cx="161"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 name="Freeform 607"/>
            <p:cNvSpPr>
              <a:spLocks/>
            </p:cNvSpPr>
            <p:nvPr/>
          </p:nvSpPr>
          <p:spPr bwMode="auto">
            <a:xfrm>
              <a:off x="3222" y="2071"/>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FF"/>
            </a:solidFill>
            <a:ln w="9525">
              <a:solidFill>
                <a:srgbClr val="0000FF"/>
              </a:solidFill>
              <a:prstDash val="solid"/>
              <a:round/>
              <a:headEnd/>
              <a:tailEnd/>
            </a:ln>
          </p:spPr>
          <p:txBody>
            <a:bodyPr/>
            <a:lstStyle/>
            <a:p>
              <a:endParaRPr lang="en-GB"/>
            </a:p>
          </p:txBody>
        </p:sp>
        <p:sp>
          <p:nvSpPr>
            <p:cNvPr id="14" name="Rectangle 608"/>
            <p:cNvSpPr>
              <a:spLocks noChangeArrowheads="1"/>
            </p:cNvSpPr>
            <p:nvPr/>
          </p:nvSpPr>
          <p:spPr bwMode="auto">
            <a:xfrm>
              <a:off x="3348" y="2029"/>
              <a:ext cx="9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333399"/>
                  </a:solidFill>
                </a:rPr>
                <a:t>Development Group</a:t>
              </a:r>
              <a:endParaRPr lang="en-US" altLang="x-none"/>
            </a:p>
          </p:txBody>
        </p:sp>
        <p:sp>
          <p:nvSpPr>
            <p:cNvPr id="15" name="Line 609"/>
            <p:cNvSpPr>
              <a:spLocks noChangeShapeType="1"/>
            </p:cNvSpPr>
            <p:nvPr/>
          </p:nvSpPr>
          <p:spPr bwMode="auto">
            <a:xfrm>
              <a:off x="3163" y="2245"/>
              <a:ext cx="161"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Freeform 610"/>
            <p:cNvSpPr>
              <a:spLocks/>
            </p:cNvSpPr>
            <p:nvPr/>
          </p:nvSpPr>
          <p:spPr bwMode="auto">
            <a:xfrm>
              <a:off x="3222" y="2227"/>
              <a:ext cx="36" cy="36"/>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FF0000"/>
            </a:solidFill>
            <a:ln w="9525">
              <a:solidFill>
                <a:srgbClr val="FF0000"/>
              </a:solidFill>
              <a:prstDash val="solid"/>
              <a:round/>
              <a:headEnd/>
              <a:tailEnd/>
            </a:ln>
          </p:spPr>
          <p:txBody>
            <a:bodyPr/>
            <a:lstStyle/>
            <a:p>
              <a:endParaRPr lang="en-GB"/>
            </a:p>
          </p:txBody>
        </p:sp>
        <p:sp>
          <p:nvSpPr>
            <p:cNvPr id="17" name="Rectangle 611"/>
            <p:cNvSpPr>
              <a:spLocks noChangeArrowheads="1"/>
            </p:cNvSpPr>
            <p:nvPr/>
          </p:nvSpPr>
          <p:spPr bwMode="auto">
            <a:xfrm>
              <a:off x="3348" y="2185"/>
              <a:ext cx="6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x-none" sz="1200" b="1">
                  <a:solidFill>
                    <a:srgbClr val="333399"/>
                  </a:solidFill>
                </a:rPr>
                <a:t>Control Group</a:t>
              </a:r>
              <a:endParaRPr lang="en-US" altLang="x-none"/>
            </a:p>
          </p:txBody>
        </p:sp>
      </p:grpSp>
      <p:sp>
        <p:nvSpPr>
          <p:cNvPr id="618" name="Text Box 615"/>
          <p:cNvSpPr txBox="1">
            <a:spLocks noChangeArrowheads="1"/>
          </p:cNvSpPr>
          <p:nvPr/>
        </p:nvSpPr>
        <p:spPr bwMode="auto">
          <a:xfrm>
            <a:off x="865813" y="5155897"/>
            <a:ext cx="7917656" cy="135421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0" rIns="36000" bIns="0">
            <a:spAutoFit/>
          </a:bodyPr>
          <a:lstStyle>
            <a:lvl1pPr>
              <a:tabLst>
                <a:tab pos="482600" algn="l"/>
              </a:tabLst>
              <a:defRPr>
                <a:solidFill>
                  <a:schemeClr val="tx1"/>
                </a:solidFill>
                <a:latin typeface="Arial" charset="0"/>
              </a:defRPr>
            </a:lvl1pPr>
            <a:lvl2pPr>
              <a:tabLst>
                <a:tab pos="482600" algn="l"/>
              </a:tabLst>
              <a:defRPr>
                <a:solidFill>
                  <a:schemeClr val="tx1"/>
                </a:solidFill>
                <a:latin typeface="Arial" charset="0"/>
              </a:defRPr>
            </a:lvl2pPr>
            <a:lvl3pPr>
              <a:tabLst>
                <a:tab pos="482600" algn="l"/>
              </a:tabLst>
              <a:defRPr>
                <a:solidFill>
                  <a:schemeClr val="tx1"/>
                </a:solidFill>
                <a:latin typeface="Arial" charset="0"/>
              </a:defRPr>
            </a:lvl3pPr>
            <a:lvl4pPr>
              <a:tabLst>
                <a:tab pos="482600" algn="l"/>
              </a:tabLst>
              <a:defRPr>
                <a:solidFill>
                  <a:schemeClr val="tx1"/>
                </a:solidFill>
                <a:latin typeface="Arial" charset="0"/>
              </a:defRPr>
            </a:lvl4pPr>
            <a:lvl5pPr>
              <a:tabLst>
                <a:tab pos="482600" algn="l"/>
              </a:tabLst>
              <a:defRPr>
                <a:solidFill>
                  <a:schemeClr val="tx1"/>
                </a:solidFill>
                <a:latin typeface="Arial" charset="0"/>
              </a:defRPr>
            </a:lvl5pPr>
            <a:lvl6pPr fontAlgn="base">
              <a:spcBef>
                <a:spcPct val="0"/>
              </a:spcBef>
              <a:spcAft>
                <a:spcPct val="0"/>
              </a:spcAft>
              <a:tabLst>
                <a:tab pos="482600" algn="l"/>
              </a:tabLst>
              <a:defRPr>
                <a:solidFill>
                  <a:schemeClr val="tx1"/>
                </a:solidFill>
                <a:latin typeface="Arial" charset="0"/>
              </a:defRPr>
            </a:lvl6pPr>
            <a:lvl7pPr fontAlgn="base">
              <a:spcBef>
                <a:spcPct val="0"/>
              </a:spcBef>
              <a:spcAft>
                <a:spcPct val="0"/>
              </a:spcAft>
              <a:tabLst>
                <a:tab pos="482600" algn="l"/>
              </a:tabLst>
              <a:defRPr>
                <a:solidFill>
                  <a:schemeClr val="tx1"/>
                </a:solidFill>
                <a:latin typeface="Arial" charset="0"/>
              </a:defRPr>
            </a:lvl7pPr>
            <a:lvl8pPr fontAlgn="base">
              <a:spcBef>
                <a:spcPct val="0"/>
              </a:spcBef>
              <a:spcAft>
                <a:spcPct val="0"/>
              </a:spcAft>
              <a:tabLst>
                <a:tab pos="482600" algn="l"/>
              </a:tabLst>
              <a:defRPr>
                <a:solidFill>
                  <a:schemeClr val="tx1"/>
                </a:solidFill>
                <a:latin typeface="Arial" charset="0"/>
              </a:defRPr>
            </a:lvl8pPr>
            <a:lvl9pPr fontAlgn="base">
              <a:spcBef>
                <a:spcPct val="0"/>
              </a:spcBef>
              <a:spcAft>
                <a:spcPct val="0"/>
              </a:spcAft>
              <a:tabLst>
                <a:tab pos="482600" algn="l"/>
              </a:tabLst>
              <a:defRPr>
                <a:solidFill>
                  <a:schemeClr val="tx1"/>
                </a:solidFill>
                <a:latin typeface="Arial" charset="0"/>
              </a:defRPr>
            </a:lvl9pPr>
          </a:lstStyle>
          <a:p>
            <a:pPr algn="ctr" eaLnBrk="0" hangingPunct="0">
              <a:spcBef>
                <a:spcPct val="50000"/>
              </a:spcBef>
            </a:pPr>
            <a:r>
              <a:rPr lang="en-AU" altLang="x-none" sz="1600" dirty="0" smtClean="0">
                <a:latin typeface="Georgia" charset="0"/>
                <a:ea typeface="Arial" charset="0"/>
                <a:cs typeface="Arial" charset="0"/>
              </a:rPr>
              <a:t>40 Sales Reps in Development Group</a:t>
            </a:r>
          </a:p>
          <a:p>
            <a:pPr algn="ctr" eaLnBrk="0" hangingPunct="0">
              <a:spcBef>
                <a:spcPct val="50000"/>
              </a:spcBef>
            </a:pPr>
            <a:r>
              <a:rPr lang="en-AU" altLang="x-none" sz="1600" dirty="0" smtClean="0">
                <a:latin typeface="Georgia" charset="0"/>
                <a:ea typeface="Arial" charset="0"/>
                <a:cs typeface="Arial" charset="0"/>
              </a:rPr>
              <a:t>30 Sales Reps in Control Group</a:t>
            </a:r>
          </a:p>
          <a:p>
            <a:pPr algn="ctr" eaLnBrk="0" hangingPunct="0">
              <a:spcBef>
                <a:spcPct val="50000"/>
              </a:spcBef>
            </a:pPr>
            <a:r>
              <a:rPr lang="en-AU" altLang="x-none" sz="1600" dirty="0" smtClean="0">
                <a:latin typeface="Georgia" charset="0"/>
                <a:ea typeface="Arial" charset="0"/>
                <a:cs typeface="Arial" charset="0"/>
              </a:rPr>
              <a:t>Returned $6 for every $1 invested within a 6 month timeframe</a:t>
            </a:r>
            <a:endParaRPr lang="en-AU" altLang="x-none" sz="1600" dirty="0">
              <a:latin typeface="Georgia" charset="0"/>
              <a:ea typeface="Arial" charset="0"/>
              <a:cs typeface="Arial" charset="0"/>
            </a:endParaRPr>
          </a:p>
          <a:p>
            <a:pPr algn="ctr" eaLnBrk="0" hangingPunct="0">
              <a:spcBef>
                <a:spcPct val="50000"/>
              </a:spcBef>
            </a:pPr>
            <a:endParaRPr lang="en-AU" altLang="x-none" sz="1600" dirty="0">
              <a:latin typeface="Georgia" charset="0"/>
              <a:ea typeface="Arial" charset="0"/>
              <a:cs typeface="Arial" charset="0"/>
            </a:endParaRPr>
          </a:p>
        </p:txBody>
      </p:sp>
      <p:pic>
        <p:nvPicPr>
          <p:cNvPr id="620" name="Picture 6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145" y="3727980"/>
            <a:ext cx="1525626" cy="2033314"/>
          </a:xfrm>
          <a:prstGeom prst="rect">
            <a:avLst/>
          </a:prstGeom>
        </p:spPr>
      </p:pic>
    </p:spTree>
    <p:extLst>
      <p:ext uri="{BB962C8B-B14F-4D97-AF65-F5344CB8AC3E}">
        <p14:creationId xmlns:p14="http://schemas.microsoft.com/office/powerpoint/2010/main" val="155590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8655" y="3999815"/>
            <a:ext cx="8229600" cy="2453690"/>
          </a:xfrm>
        </p:spPr>
        <p:txBody>
          <a:bodyPr>
            <a:normAutofit/>
          </a:bodyPr>
          <a:lstStyle/>
          <a:p>
            <a:r>
              <a:rPr lang="en-US" dirty="0" smtClean="0"/>
              <a:t>Modular Learning Journey</a:t>
            </a:r>
          </a:p>
          <a:p>
            <a:r>
              <a:rPr lang="en-US" dirty="0" smtClean="0"/>
              <a:t>Pre and post EI Assessments</a:t>
            </a:r>
          </a:p>
          <a:p>
            <a:r>
              <a:rPr lang="en-US" dirty="0" smtClean="0"/>
              <a:t>Delivered across 700 leaders</a:t>
            </a:r>
          </a:p>
        </p:txBody>
      </p:sp>
      <p:sp>
        <p:nvSpPr>
          <p:cNvPr id="17" name="Title 3"/>
          <p:cNvSpPr>
            <a:spLocks noGrp="1"/>
          </p:cNvSpPr>
          <p:nvPr>
            <p:ph type="title"/>
          </p:nvPr>
        </p:nvSpPr>
        <p:spPr>
          <a:xfrm>
            <a:off x="542108" y="0"/>
            <a:ext cx="8432075" cy="1143000"/>
          </a:xfrm>
        </p:spPr>
        <p:txBody>
          <a:bodyPr>
            <a:normAutofit/>
          </a:bodyPr>
          <a:lstStyle/>
          <a:p>
            <a:r>
              <a:rPr lang="en-GB" sz="3600" dirty="0" smtClean="0"/>
              <a:t>Large State Government Department</a:t>
            </a:r>
            <a:endParaRPr lang="en-GB" sz="36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 y="1063966"/>
            <a:ext cx="9144000" cy="2988308"/>
          </a:xfrm>
          <a:prstGeom prst="rect">
            <a:avLst/>
          </a:prstGeom>
        </p:spPr>
      </p:pic>
    </p:spTree>
    <p:extLst>
      <p:ext uri="{BB962C8B-B14F-4D97-AF65-F5344CB8AC3E}">
        <p14:creationId xmlns:p14="http://schemas.microsoft.com/office/powerpoint/2010/main" val="1686873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165412" y="1372887"/>
          <a:ext cx="8662036" cy="49304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7164" y="229887"/>
            <a:ext cx="8641016" cy="1143000"/>
          </a:xfrm>
        </p:spPr>
        <p:txBody>
          <a:bodyPr>
            <a:normAutofit/>
          </a:bodyPr>
          <a:lstStyle/>
          <a:p>
            <a:r>
              <a:rPr lang="en-GB" dirty="0" smtClean="0"/>
              <a:t>ROI - a 24% improvement in EI</a:t>
            </a:r>
            <a:endParaRPr lang="en-GB" dirty="0"/>
          </a:p>
        </p:txBody>
      </p:sp>
    </p:spTree>
    <p:extLst>
      <p:ext uri="{BB962C8B-B14F-4D97-AF65-F5344CB8AC3E}">
        <p14:creationId xmlns:p14="http://schemas.microsoft.com/office/powerpoint/2010/main" val="173578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294967295"/>
          <p:cNvSpPr txBox="1"/>
          <p:nvPr/>
        </p:nvSpPr>
        <p:spPr>
          <a:xfrm>
            <a:off x="-73686" y="149066"/>
            <a:ext cx="9252014" cy="461665"/>
          </a:xfrm>
          <a:prstGeom prst="rect">
            <a:avLst/>
          </a:prstGeom>
        </p:spPr>
        <p:txBody>
          <a:bodyPr vertOverflow="overflow" horzOverflow="overflow" wrap="square" lIns="91440" tIns="45720" rIns="91440" bIns="45720" numCol="1" rtlCol="0">
            <a:spAutoFit/>
          </a:bodyPr>
          <a:lstStyle/>
          <a:p>
            <a:pPr algn="ctr" fontAlgn="ctr"/>
            <a:r>
              <a:rPr lang="en-AU" sz="2400" dirty="0" smtClean="0">
                <a:solidFill>
                  <a:srgbClr val="2D497F"/>
                </a:solidFill>
                <a:latin typeface="Dax"/>
              </a:rPr>
              <a:t>Produced a 22% Increase in employee engagement</a:t>
            </a:r>
            <a:endParaRPr sz="2400" dirty="0">
              <a:solidFill>
                <a:srgbClr val="2D497F"/>
              </a:solidFill>
              <a:latin typeface="Dax"/>
            </a:endParaRPr>
          </a:p>
        </p:txBody>
      </p:sp>
      <p:pic>
        <p:nvPicPr>
          <p:cNvPr id="2" name="Picture 1"/>
          <p:cNvPicPr>
            <a:picLocks noChangeAspect="1"/>
          </p:cNvPicPr>
          <p:nvPr/>
        </p:nvPicPr>
        <p:blipFill>
          <a:blip r:embed="rId2"/>
          <a:stretch>
            <a:fillRect/>
          </a:stretch>
        </p:blipFill>
        <p:spPr>
          <a:xfrm>
            <a:off x="1021849" y="711246"/>
            <a:ext cx="3352800" cy="2520029"/>
          </a:xfrm>
          <a:prstGeom prst="rect">
            <a:avLst/>
          </a:prstGeom>
        </p:spPr>
      </p:pic>
      <p:pic>
        <p:nvPicPr>
          <p:cNvPr id="3" name="Picture 2"/>
          <p:cNvPicPr>
            <a:picLocks noChangeAspect="1"/>
          </p:cNvPicPr>
          <p:nvPr/>
        </p:nvPicPr>
        <p:blipFill>
          <a:blip r:embed="rId3"/>
          <a:stretch>
            <a:fillRect/>
          </a:stretch>
        </p:blipFill>
        <p:spPr>
          <a:xfrm>
            <a:off x="1021849" y="3591225"/>
            <a:ext cx="3352800" cy="2520029"/>
          </a:xfrm>
          <a:prstGeom prst="rect">
            <a:avLst/>
          </a:prstGeom>
        </p:spPr>
      </p:pic>
      <p:pic>
        <p:nvPicPr>
          <p:cNvPr id="4" name="Picture 3"/>
          <p:cNvPicPr>
            <a:picLocks noChangeAspect="1"/>
          </p:cNvPicPr>
          <p:nvPr/>
        </p:nvPicPr>
        <p:blipFill>
          <a:blip r:embed="rId4"/>
          <a:stretch>
            <a:fillRect/>
          </a:stretch>
        </p:blipFill>
        <p:spPr>
          <a:xfrm>
            <a:off x="4628027" y="711246"/>
            <a:ext cx="3352800" cy="2520029"/>
          </a:xfrm>
          <a:prstGeom prst="rect">
            <a:avLst/>
          </a:prstGeom>
        </p:spPr>
      </p:pic>
      <p:pic>
        <p:nvPicPr>
          <p:cNvPr id="5" name="Picture 4"/>
          <p:cNvPicPr>
            <a:picLocks noChangeAspect="1"/>
          </p:cNvPicPr>
          <p:nvPr/>
        </p:nvPicPr>
        <p:blipFill>
          <a:blip r:embed="rId5"/>
          <a:stretch>
            <a:fillRect/>
          </a:stretch>
        </p:blipFill>
        <p:spPr>
          <a:xfrm>
            <a:off x="4628027" y="3591225"/>
            <a:ext cx="3352800" cy="2520029"/>
          </a:xfrm>
          <a:prstGeom prst="rect">
            <a:avLst/>
          </a:prstGeom>
        </p:spPr>
      </p:pic>
      <p:sp>
        <p:nvSpPr>
          <p:cNvPr id="6" name="TextBox 5"/>
          <p:cNvSpPr txBox="1"/>
          <p:nvPr/>
        </p:nvSpPr>
        <p:spPr>
          <a:xfrm>
            <a:off x="888798" y="3252671"/>
            <a:ext cx="7092029" cy="338554"/>
          </a:xfrm>
          <a:prstGeom prst="rect">
            <a:avLst/>
          </a:prstGeom>
        </p:spPr>
        <p:txBody>
          <a:bodyPr vertOverflow="overflow" horzOverflow="overflow" wrap="square" lIns="91440" tIns="45720" rIns="91440" bIns="45720" numCol="1" rtlCol="0">
            <a:spAutoFit/>
          </a:bodyPr>
          <a:lstStyle/>
          <a:p>
            <a:pPr fontAlgn="ctr"/>
            <a:r>
              <a:rPr lang="en-AU" sz="1600" dirty="0" smtClean="0">
                <a:solidFill>
                  <a:srgbClr val="2D497F"/>
                </a:solidFill>
                <a:latin typeface="Dax"/>
              </a:rPr>
              <a:t>                       </a:t>
            </a:r>
            <a:r>
              <a:rPr sz="1600" dirty="0" smtClean="0">
                <a:solidFill>
                  <a:srgbClr val="2D497F"/>
                </a:solidFill>
                <a:latin typeface="Dax"/>
              </a:rPr>
              <a:t>TIME 1</a:t>
            </a:r>
            <a:r>
              <a:rPr lang="en-AU" sz="1600" dirty="0" smtClean="0">
                <a:solidFill>
                  <a:srgbClr val="2D497F"/>
                </a:solidFill>
                <a:latin typeface="Dax"/>
              </a:rPr>
              <a:t>							TIME 2  </a:t>
            </a:r>
            <a:endParaRPr sz="1600" dirty="0">
              <a:solidFill>
                <a:srgbClr val="2D497F"/>
              </a:solidFill>
              <a:latin typeface="Dax"/>
            </a:endParaRPr>
          </a:p>
        </p:txBody>
      </p:sp>
      <p:sp>
        <p:nvSpPr>
          <p:cNvPr id="9" name="Rounded Rectangle 8"/>
          <p:cNvSpPr/>
          <p:nvPr/>
        </p:nvSpPr>
        <p:spPr>
          <a:xfrm>
            <a:off x="1810756" y="2951444"/>
            <a:ext cx="1177329" cy="166873"/>
          </a:xfrm>
          <a:prstGeom prst="round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5521903" y="2948794"/>
            <a:ext cx="1177329" cy="166873"/>
          </a:xfrm>
          <a:prstGeom prst="round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94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53869" y="1864360"/>
            <a:ext cx="7690755" cy="32378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2F64"/>
                </a:solidFill>
                <a:latin typeface="Dax-Regular"/>
                <a:ea typeface="+mn-ea"/>
                <a:cs typeface="Dax-Regular"/>
              </a:defRPr>
            </a:lvl1pPr>
            <a:lvl2pPr marL="742950" indent="-285750" algn="l" defTabSz="457200" rtl="0" eaLnBrk="1" latinLnBrk="0" hangingPunct="1">
              <a:spcBef>
                <a:spcPct val="20000"/>
              </a:spcBef>
              <a:buFont typeface="Arial"/>
              <a:buChar char="–"/>
              <a:defRPr sz="2800" kern="1200">
                <a:solidFill>
                  <a:srgbClr val="002F64"/>
                </a:solidFill>
                <a:latin typeface="Dax-Regular"/>
                <a:ea typeface="+mn-ea"/>
                <a:cs typeface="Dax-Regular"/>
              </a:defRPr>
            </a:lvl2pPr>
            <a:lvl3pPr marL="1143000" indent="-228600" algn="l" defTabSz="457200" rtl="0" eaLnBrk="1" latinLnBrk="0" hangingPunct="1">
              <a:spcBef>
                <a:spcPct val="20000"/>
              </a:spcBef>
              <a:buFont typeface="Arial"/>
              <a:buChar char="•"/>
              <a:defRPr sz="2400" kern="1200">
                <a:solidFill>
                  <a:srgbClr val="002F64"/>
                </a:solidFill>
                <a:latin typeface="Dax-Regular"/>
                <a:ea typeface="+mn-ea"/>
                <a:cs typeface="Dax-Regular"/>
              </a:defRPr>
            </a:lvl3pPr>
            <a:lvl4pPr marL="16002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4pPr>
            <a:lvl5pPr marL="20574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t>Driving a high end design, innovation and engineering excellence strategy to differentiate in the market</a:t>
            </a:r>
          </a:p>
          <a:p>
            <a:r>
              <a:rPr lang="en-GB" sz="2800" dirty="0" smtClean="0"/>
              <a:t>Moving from a building/ construction culture to one that is diverse, agile, and promotes employee well-being &amp; safety</a:t>
            </a:r>
          </a:p>
          <a:p>
            <a:endParaRPr lang="en-GB" dirty="0" smtClean="0"/>
          </a:p>
          <a:p>
            <a:endParaRPr lang="en-GB" dirty="0" smtClean="0"/>
          </a:p>
        </p:txBody>
      </p:sp>
      <p:sp>
        <p:nvSpPr>
          <p:cNvPr id="4" name="Title 3"/>
          <p:cNvSpPr txBox="1">
            <a:spLocks/>
          </p:cNvSpPr>
          <p:nvPr/>
        </p:nvSpPr>
        <p:spPr>
          <a:xfrm>
            <a:off x="509451" y="537673"/>
            <a:ext cx="8432075" cy="1143000"/>
          </a:xfrm>
          <a:prstGeom prst="rect">
            <a:avLst/>
          </a:prstGeom>
        </p:spPr>
        <p:txBody>
          <a:bodyPr>
            <a:normAutofit/>
          </a:bodyPr>
          <a:lstStyle>
            <a:lvl1pPr algn="l" defTabSz="457200" rtl="0" eaLnBrk="1" latinLnBrk="0" hangingPunct="1">
              <a:spcBef>
                <a:spcPct val="0"/>
              </a:spcBef>
              <a:buNone/>
              <a:defRPr sz="4400" kern="1200">
                <a:solidFill>
                  <a:srgbClr val="002F64"/>
                </a:solidFill>
                <a:latin typeface="Dax-Regular"/>
                <a:ea typeface="+mj-ea"/>
                <a:cs typeface="Dax-Regular"/>
              </a:defRPr>
            </a:lvl1pPr>
          </a:lstStyle>
          <a:p>
            <a:r>
              <a:rPr lang="en-GB" sz="3600" dirty="0" smtClean="0"/>
              <a:t>Large National </a:t>
            </a:r>
            <a:r>
              <a:rPr lang="en-GB" sz="3600" smtClean="0"/>
              <a:t>Construction Organisation</a:t>
            </a:r>
            <a:endParaRPr lang="en-GB" sz="3600" dirty="0"/>
          </a:p>
        </p:txBody>
      </p:sp>
    </p:spTree>
    <p:extLst>
      <p:ext uri="{BB962C8B-B14F-4D97-AF65-F5344CB8AC3E}">
        <p14:creationId xmlns:p14="http://schemas.microsoft.com/office/powerpoint/2010/main" val="153016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6899" y="1916612"/>
            <a:ext cx="8240124" cy="3237820"/>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rgbClr val="002F64"/>
                </a:solidFill>
                <a:latin typeface="Dax-Regular"/>
                <a:ea typeface="+mn-ea"/>
                <a:cs typeface="Dax-Regular"/>
              </a:defRPr>
            </a:lvl1pPr>
            <a:lvl2pPr marL="742950" indent="-285750" algn="l" defTabSz="457200" rtl="0" eaLnBrk="1" latinLnBrk="0" hangingPunct="1">
              <a:spcBef>
                <a:spcPct val="20000"/>
              </a:spcBef>
              <a:buFont typeface="Arial"/>
              <a:buChar char="–"/>
              <a:defRPr sz="2800" kern="1200">
                <a:solidFill>
                  <a:srgbClr val="002F64"/>
                </a:solidFill>
                <a:latin typeface="Dax-Regular"/>
                <a:ea typeface="+mn-ea"/>
                <a:cs typeface="Dax-Regular"/>
              </a:defRPr>
            </a:lvl2pPr>
            <a:lvl3pPr marL="1143000" indent="-228600" algn="l" defTabSz="457200" rtl="0" eaLnBrk="1" latinLnBrk="0" hangingPunct="1">
              <a:spcBef>
                <a:spcPct val="20000"/>
              </a:spcBef>
              <a:buFont typeface="Arial"/>
              <a:buChar char="•"/>
              <a:defRPr sz="2400" kern="1200">
                <a:solidFill>
                  <a:srgbClr val="002F64"/>
                </a:solidFill>
                <a:latin typeface="Dax-Regular"/>
                <a:ea typeface="+mn-ea"/>
                <a:cs typeface="Dax-Regular"/>
              </a:defRPr>
            </a:lvl3pPr>
            <a:lvl4pPr marL="16002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4pPr>
            <a:lvl5pPr marL="20574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EI assessment in recruitment of all people leaders (internal and external hires)</a:t>
            </a:r>
          </a:p>
          <a:p>
            <a:r>
              <a:rPr lang="en-GB" dirty="0" smtClean="0"/>
              <a:t>All people leaders go through EI development program with 360 assessment and follow-up assessment</a:t>
            </a:r>
          </a:p>
          <a:p>
            <a:r>
              <a:rPr lang="en-GB" dirty="0" smtClean="0"/>
              <a:t>EI is a part of all talent management discussions</a:t>
            </a:r>
          </a:p>
        </p:txBody>
      </p:sp>
      <p:sp>
        <p:nvSpPr>
          <p:cNvPr id="4" name="Title 3"/>
          <p:cNvSpPr txBox="1">
            <a:spLocks/>
          </p:cNvSpPr>
          <p:nvPr/>
        </p:nvSpPr>
        <p:spPr>
          <a:xfrm>
            <a:off x="509451" y="537673"/>
            <a:ext cx="8432075" cy="1143000"/>
          </a:xfrm>
          <a:prstGeom prst="rect">
            <a:avLst/>
          </a:prstGeom>
        </p:spPr>
        <p:txBody>
          <a:bodyPr>
            <a:normAutofit/>
          </a:bodyPr>
          <a:lstStyle>
            <a:lvl1pPr algn="l" defTabSz="457200" rtl="0" eaLnBrk="1" latinLnBrk="0" hangingPunct="1">
              <a:spcBef>
                <a:spcPct val="0"/>
              </a:spcBef>
              <a:buNone/>
              <a:defRPr sz="4400" kern="1200">
                <a:solidFill>
                  <a:srgbClr val="002F64"/>
                </a:solidFill>
                <a:latin typeface="Dax-Regular"/>
                <a:ea typeface="+mj-ea"/>
                <a:cs typeface="Dax-Regular"/>
              </a:defRPr>
            </a:lvl1pPr>
          </a:lstStyle>
          <a:p>
            <a:r>
              <a:rPr lang="en-GB" sz="3600" dirty="0" smtClean="0"/>
              <a:t>Their approach:</a:t>
            </a:r>
            <a:endParaRPr lang="en-GB" sz="3600" dirty="0"/>
          </a:p>
        </p:txBody>
      </p:sp>
    </p:spTree>
    <p:extLst>
      <p:ext uri="{BB962C8B-B14F-4D97-AF65-F5344CB8AC3E}">
        <p14:creationId xmlns:p14="http://schemas.microsoft.com/office/powerpoint/2010/main" val="16203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914" y="150223"/>
            <a:ext cx="8327572" cy="2136095"/>
          </a:xfrm>
        </p:spPr>
        <p:txBody>
          <a:bodyPr>
            <a:normAutofit/>
          </a:bodyPr>
          <a:lstStyle/>
          <a:p>
            <a:r>
              <a:rPr lang="en-GB" sz="3600" dirty="0" smtClean="0"/>
              <a:t>World Economic Forum predict EI will be one of the top 10 employment skills of the future</a:t>
            </a:r>
            <a:endParaRPr lang="en-GB"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53" y="2403566"/>
            <a:ext cx="5021624" cy="3662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019" y="1887583"/>
            <a:ext cx="2958878" cy="21847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946" y="4184614"/>
            <a:ext cx="1979023" cy="1949485"/>
          </a:xfrm>
          <a:prstGeom prst="rect">
            <a:avLst/>
          </a:prstGeom>
        </p:spPr>
      </p:pic>
    </p:spTree>
    <p:extLst>
      <p:ext uri="{BB962C8B-B14F-4D97-AF65-F5344CB8AC3E}">
        <p14:creationId xmlns:p14="http://schemas.microsoft.com/office/powerpoint/2010/main" val="2097787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9750" y="144463"/>
            <a:ext cx="7632700" cy="763587"/>
          </a:xfrm>
        </p:spPr>
        <p:txBody>
          <a:bodyPr/>
          <a:lstStyle/>
          <a:p>
            <a:pPr eaLnBrk="1" hangingPunct="1"/>
            <a:r>
              <a:rPr lang="en-US" sz="4000" dirty="0" smtClean="0"/>
              <a:t>Questions</a:t>
            </a:r>
          </a:p>
        </p:txBody>
      </p:sp>
      <p:pic>
        <p:nvPicPr>
          <p:cNvPr id="55299" name="Picture 4" descr="Inhibit and question.jpg"/>
          <p:cNvPicPr>
            <a:picLocks noChangeAspect="1"/>
          </p:cNvPicPr>
          <p:nvPr/>
        </p:nvPicPr>
        <p:blipFill>
          <a:blip r:embed="rId3"/>
          <a:srcRect/>
          <a:stretch>
            <a:fillRect/>
          </a:stretch>
        </p:blipFill>
        <p:spPr bwMode="auto">
          <a:xfrm>
            <a:off x="2057400" y="1981200"/>
            <a:ext cx="4991100" cy="3743325"/>
          </a:xfrm>
          <a:prstGeom prst="rect">
            <a:avLst/>
          </a:prstGeom>
          <a:noFill/>
          <a:ln w="9525">
            <a:noFill/>
            <a:miter lim="800000"/>
            <a:headEnd/>
            <a:tailEnd/>
          </a:ln>
        </p:spPr>
      </p:pic>
    </p:spTree>
    <p:extLst>
      <p:ext uri="{BB962C8B-B14F-4D97-AF65-F5344CB8AC3E}">
        <p14:creationId xmlns:p14="http://schemas.microsoft.com/office/powerpoint/2010/main" val="9564870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solidFill>
                  <a:schemeClr val="bg1"/>
                </a:solidFill>
              </a:rPr>
              <a:t>Thank you</a:t>
            </a:r>
            <a:endParaRPr lang="en-GB" dirty="0">
              <a:solidFill>
                <a:schemeClr val="bg1"/>
              </a:solidFill>
            </a:endParaRPr>
          </a:p>
        </p:txBody>
      </p:sp>
    </p:spTree>
    <p:extLst>
      <p:ext uri="{BB962C8B-B14F-4D97-AF65-F5344CB8AC3E}">
        <p14:creationId xmlns:p14="http://schemas.microsoft.com/office/powerpoint/2010/main" val="94546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Level of importance into the future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6620" y="1600200"/>
            <a:ext cx="4950759" cy="4525963"/>
          </a:xfrm>
        </p:spPr>
      </p:pic>
    </p:spTree>
    <p:extLst>
      <p:ext uri="{BB962C8B-B14F-4D97-AF65-F5344CB8AC3E}">
        <p14:creationId xmlns:p14="http://schemas.microsoft.com/office/powerpoint/2010/main" val="65749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324" y="89008"/>
            <a:ext cx="8229600" cy="1143000"/>
          </a:xfrm>
        </p:spPr>
        <p:txBody>
          <a:bodyPr>
            <a:normAutofit/>
          </a:bodyPr>
          <a:lstStyle/>
          <a:p>
            <a:r>
              <a:rPr lang="en-GB" dirty="0" smtClean="0"/>
              <a:t>We also know that:</a:t>
            </a:r>
            <a:endParaRPr lang="en-GB" dirty="0"/>
          </a:p>
        </p:txBody>
      </p:sp>
      <p:sp>
        <p:nvSpPr>
          <p:cNvPr id="5" name="Content Placeholder 4"/>
          <p:cNvSpPr>
            <a:spLocks noGrp="1"/>
          </p:cNvSpPr>
          <p:nvPr>
            <p:ph idx="1"/>
          </p:nvPr>
        </p:nvSpPr>
        <p:spPr>
          <a:xfrm>
            <a:off x="395324" y="1503948"/>
            <a:ext cx="8229600" cy="4525963"/>
          </a:xfrm>
        </p:spPr>
        <p:txBody>
          <a:bodyPr>
            <a:normAutofit fontScale="85000" lnSpcReduction="20000"/>
          </a:bodyPr>
          <a:lstStyle/>
          <a:p>
            <a:pPr marL="0" indent="0">
              <a:buNone/>
            </a:pPr>
            <a:r>
              <a:rPr lang="en-GB" dirty="0" smtClean="0"/>
              <a:t>High levels of </a:t>
            </a:r>
            <a:r>
              <a:rPr lang="en-GB" smtClean="0"/>
              <a:t>Emotional Intelligence </a:t>
            </a:r>
            <a:r>
              <a:rPr lang="en-GB" dirty="0" smtClean="0"/>
              <a:t>are associated with:</a:t>
            </a:r>
          </a:p>
          <a:p>
            <a:pPr marL="0" indent="0">
              <a:buNone/>
            </a:pPr>
            <a:endParaRPr lang="en-GB" dirty="0" smtClean="0"/>
          </a:p>
          <a:p>
            <a:r>
              <a:rPr lang="en-GB" dirty="0" smtClean="0"/>
              <a:t>Better physical and mental health</a:t>
            </a:r>
          </a:p>
          <a:p>
            <a:r>
              <a:rPr lang="en-GB" dirty="0" smtClean="0"/>
              <a:t>The development of workplace relationships (Manager, team</a:t>
            </a:r>
            <a:r>
              <a:rPr lang="mr-IN" dirty="0" smtClean="0"/>
              <a:t>…</a:t>
            </a:r>
            <a:r>
              <a:rPr lang="en-AU" dirty="0" smtClean="0"/>
              <a:t>)</a:t>
            </a:r>
          </a:p>
          <a:p>
            <a:r>
              <a:rPr lang="en-AU" dirty="0" smtClean="0"/>
              <a:t>Helping people cope with high demands and stress</a:t>
            </a:r>
          </a:p>
          <a:p>
            <a:r>
              <a:rPr lang="en-AU" dirty="0"/>
              <a:t>I</a:t>
            </a:r>
            <a:r>
              <a:rPr lang="en-AU" dirty="0" smtClean="0"/>
              <a:t>ncreased levels of engagement and discretionary effort</a:t>
            </a:r>
          </a:p>
          <a:p>
            <a:r>
              <a:rPr lang="en-GB" dirty="0" smtClean="0"/>
              <a:t>Reductions in employee turnover and absenteeism</a:t>
            </a:r>
          </a:p>
          <a:p>
            <a:r>
              <a:rPr lang="en-GB" dirty="0" smtClean="0"/>
              <a:t>Increased creativity and innovation</a:t>
            </a:r>
            <a:endParaRPr lang="en-GB" dirty="0"/>
          </a:p>
        </p:txBody>
      </p:sp>
    </p:spTree>
    <p:extLst>
      <p:ext uri="{BB962C8B-B14F-4D97-AF65-F5344CB8AC3E}">
        <p14:creationId xmlns:p14="http://schemas.microsoft.com/office/powerpoint/2010/main" val="1122684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solidFill>
                  <a:schemeClr val="bg1"/>
                </a:solidFill>
              </a:rPr>
              <a:t>The world of work we live in</a:t>
            </a:r>
            <a:endParaRPr lang="en-AU" dirty="0">
              <a:solidFill>
                <a:schemeClr val="bg1"/>
              </a:solidFill>
            </a:endParaRPr>
          </a:p>
        </p:txBody>
      </p:sp>
      <p:pic>
        <p:nvPicPr>
          <p:cNvPr id="3" name="Picture 2"/>
          <p:cNvPicPr>
            <a:picLocks noChangeAspect="1"/>
          </p:cNvPicPr>
          <p:nvPr/>
        </p:nvPicPr>
        <p:blipFill>
          <a:blip r:embed="rId3"/>
          <a:stretch>
            <a:fillRect/>
          </a:stretch>
        </p:blipFill>
        <p:spPr>
          <a:xfrm>
            <a:off x="1710134" y="1874564"/>
            <a:ext cx="5594042" cy="3491765"/>
          </a:xfrm>
          <a:prstGeom prst="rect">
            <a:avLst/>
          </a:prstGeom>
        </p:spPr>
      </p:pic>
    </p:spTree>
    <p:extLst>
      <p:ext uri="{BB962C8B-B14F-4D97-AF65-F5344CB8AC3E}">
        <p14:creationId xmlns:p14="http://schemas.microsoft.com/office/powerpoint/2010/main" val="10466873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The world of work we live </a:t>
            </a:r>
            <a:r>
              <a:rPr lang="en-AU" dirty="0" smtClean="0"/>
              <a:t>in</a:t>
            </a:r>
            <a:endParaRPr lang="en-GB" dirty="0"/>
          </a:p>
        </p:txBody>
      </p:sp>
      <p:sp>
        <p:nvSpPr>
          <p:cNvPr id="3" name="Content Placeholder 2"/>
          <p:cNvSpPr>
            <a:spLocks noGrp="1"/>
          </p:cNvSpPr>
          <p:nvPr>
            <p:ph idx="1"/>
          </p:nvPr>
        </p:nvSpPr>
        <p:spPr>
          <a:xfrm>
            <a:off x="457200" y="1491915"/>
            <a:ext cx="8229600" cy="4525963"/>
          </a:xfrm>
        </p:spPr>
        <p:txBody>
          <a:bodyPr>
            <a:noAutofit/>
          </a:bodyPr>
          <a:lstStyle/>
          <a:p>
            <a:pPr marL="385763" indent="-385763">
              <a:lnSpc>
                <a:spcPct val="140000"/>
              </a:lnSpc>
              <a:buFont typeface="+mj-lt"/>
              <a:buAutoNum type="arabicPeriod"/>
            </a:pPr>
            <a:r>
              <a:rPr lang="en-GB" sz="1800" dirty="0"/>
              <a:t>Do more with less</a:t>
            </a:r>
          </a:p>
          <a:p>
            <a:pPr marL="385763" indent="-385763">
              <a:lnSpc>
                <a:spcPct val="140000"/>
              </a:lnSpc>
              <a:buFont typeface="+mj-lt"/>
              <a:buAutoNum type="arabicPeriod"/>
            </a:pPr>
            <a:r>
              <a:rPr lang="en-GB" sz="1800" dirty="0"/>
              <a:t>24/7 work pattern</a:t>
            </a:r>
          </a:p>
          <a:p>
            <a:pPr marL="385763" indent="-385763">
              <a:lnSpc>
                <a:spcPct val="140000"/>
              </a:lnSpc>
              <a:buFont typeface="+mj-lt"/>
              <a:buAutoNum type="arabicPeriod"/>
            </a:pPr>
            <a:r>
              <a:rPr lang="en-GB" sz="1800" dirty="0"/>
              <a:t>Higher work demands and stress</a:t>
            </a:r>
          </a:p>
          <a:p>
            <a:pPr marL="385763" indent="-385763">
              <a:lnSpc>
                <a:spcPct val="140000"/>
              </a:lnSpc>
              <a:buFont typeface="+mj-lt"/>
              <a:buAutoNum type="arabicPeriod"/>
            </a:pPr>
            <a:r>
              <a:rPr lang="en-GB" sz="1800" dirty="0"/>
              <a:t>Increased complexity and uncertainty</a:t>
            </a:r>
          </a:p>
          <a:p>
            <a:pPr marL="385763" indent="-385763">
              <a:lnSpc>
                <a:spcPct val="140000"/>
              </a:lnSpc>
              <a:buFont typeface="+mj-lt"/>
              <a:buAutoNum type="arabicPeriod"/>
            </a:pPr>
            <a:r>
              <a:rPr lang="en-GB" sz="1800" dirty="0"/>
              <a:t>More service oriented = higher levels of emotional labour</a:t>
            </a:r>
          </a:p>
          <a:p>
            <a:pPr marL="385763" indent="-385763">
              <a:lnSpc>
                <a:spcPct val="140000"/>
              </a:lnSpc>
              <a:buFont typeface="+mj-lt"/>
              <a:buAutoNum type="arabicPeriod"/>
            </a:pPr>
            <a:r>
              <a:rPr lang="en-GB" sz="1800" dirty="0"/>
              <a:t>More collaborative work = higher levels of emotional labour</a:t>
            </a:r>
          </a:p>
          <a:p>
            <a:pPr marL="385763" indent="-385763">
              <a:lnSpc>
                <a:spcPct val="140000"/>
              </a:lnSpc>
              <a:buFont typeface="+mj-lt"/>
              <a:buAutoNum type="arabicPeriod"/>
            </a:pPr>
            <a:r>
              <a:rPr lang="en-GB" sz="1800" dirty="0"/>
              <a:t>Continuous change is the norm (restructures, mergers, new systems, technology and process), AND change creates uncertainty which can facilitate unproductive emotions (e.g., anxiety), consciously and non-consciously</a:t>
            </a:r>
            <a:endParaRPr lang="en-AU" sz="1800" dirty="0"/>
          </a:p>
          <a:p>
            <a:pPr marL="385763" indent="-385763">
              <a:lnSpc>
                <a:spcPct val="140000"/>
              </a:lnSpc>
              <a:buFont typeface="+mj-lt"/>
              <a:buAutoNum type="arabicPeriod"/>
            </a:pPr>
            <a:r>
              <a:rPr lang="en-AU" sz="1800" b="1" dirty="0"/>
              <a:t>Emotions are now a strong predictor of organisational performance particularly in industries where high levels of emotional labour </a:t>
            </a:r>
            <a:r>
              <a:rPr lang="en-AU" sz="1800" b="1" dirty="0" smtClean="0"/>
              <a:t>exist</a:t>
            </a:r>
            <a:endParaRPr lang="en-AU" sz="1800" dirty="0"/>
          </a:p>
        </p:txBody>
      </p:sp>
    </p:spTree>
    <p:extLst>
      <p:ext uri="{BB962C8B-B14F-4D97-AF65-F5344CB8AC3E}">
        <p14:creationId xmlns:p14="http://schemas.microsoft.com/office/powerpoint/2010/main" val="139886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jpg"/>
          <p:cNvPicPr>
            <a:picLocks noChangeAspect="1"/>
          </p:cNvPicPr>
          <p:nvPr/>
        </p:nvPicPr>
        <p:blipFill>
          <a:blip r:embed="rId2"/>
          <a:stretch>
            <a:fillRect/>
          </a:stretch>
        </p:blipFill>
        <p:spPr>
          <a:xfrm>
            <a:off x="125778" y="1781986"/>
            <a:ext cx="8787493" cy="4466850"/>
          </a:xfrm>
          <a:prstGeom prst="rect">
            <a:avLst/>
          </a:prstGeom>
        </p:spPr>
      </p:pic>
      <p:sp>
        <p:nvSpPr>
          <p:cNvPr id="4" name="Title 3"/>
          <p:cNvSpPr>
            <a:spLocks noGrp="1"/>
          </p:cNvSpPr>
          <p:nvPr>
            <p:ph type="title"/>
          </p:nvPr>
        </p:nvSpPr>
        <p:spPr>
          <a:xfrm>
            <a:off x="0" y="0"/>
            <a:ext cx="9144000" cy="1143000"/>
          </a:xfrm>
        </p:spPr>
        <p:txBody>
          <a:bodyPr>
            <a:noAutofit/>
          </a:bodyPr>
          <a:lstStyle/>
          <a:p>
            <a:r>
              <a:rPr lang="en-AU" sz="2800" dirty="0" smtClean="0"/>
              <a:t>The way people feel influences, thinking, behaviour and performance</a:t>
            </a:r>
            <a:endParaRPr lang="en-GB" sz="2800" dirty="0"/>
          </a:p>
        </p:txBody>
      </p:sp>
      <p:sp>
        <p:nvSpPr>
          <p:cNvPr id="5" name="Content Placeholder 4"/>
          <p:cNvSpPr>
            <a:spLocks noGrp="1"/>
          </p:cNvSpPr>
          <p:nvPr>
            <p:ph idx="1"/>
          </p:nvPr>
        </p:nvSpPr>
        <p:spPr>
          <a:xfrm>
            <a:off x="488900" y="5584929"/>
            <a:ext cx="8229600" cy="955157"/>
          </a:xfrm>
        </p:spPr>
        <p:txBody>
          <a:bodyPr>
            <a:normAutofit/>
          </a:bodyPr>
          <a:lstStyle/>
          <a:p>
            <a:pPr algn="ctr">
              <a:buNone/>
            </a:pPr>
            <a:r>
              <a:rPr lang="en-GB" sz="2400" dirty="0" smtClean="0">
                <a:solidFill>
                  <a:schemeClr val="bg1"/>
                </a:solidFill>
              </a:rPr>
              <a:t>Financial pressures, job insecurity, work hours, job complexity, </a:t>
            </a:r>
            <a:endParaRPr lang="en-GB" sz="2400" dirty="0">
              <a:solidFill>
                <a:schemeClr val="bg1"/>
              </a:solidFill>
            </a:endParaRPr>
          </a:p>
        </p:txBody>
      </p:sp>
      <p:sp>
        <p:nvSpPr>
          <p:cNvPr id="7" name="TextBox 6"/>
          <p:cNvSpPr txBox="1"/>
          <p:nvPr/>
        </p:nvSpPr>
        <p:spPr>
          <a:xfrm>
            <a:off x="220242" y="3781449"/>
            <a:ext cx="1677248" cy="338554"/>
          </a:xfrm>
          <a:prstGeom prst="rect">
            <a:avLst/>
          </a:prstGeom>
          <a:noFill/>
        </p:spPr>
        <p:txBody>
          <a:bodyPr wrap="square" rtlCol="0">
            <a:spAutoFit/>
          </a:bodyPr>
          <a:lstStyle/>
          <a:p>
            <a:pPr algn="ctr"/>
            <a:r>
              <a:rPr lang="en-GB" sz="1600" dirty="0" smtClean="0">
                <a:solidFill>
                  <a:srgbClr val="002F64"/>
                </a:solidFill>
                <a:cs typeface="Dax-Regular"/>
              </a:rPr>
              <a:t>Anxious </a:t>
            </a:r>
            <a:endParaRPr lang="en-GB" sz="1600" dirty="0">
              <a:solidFill>
                <a:srgbClr val="002F64"/>
              </a:solidFill>
              <a:cs typeface="Dax-Regular"/>
            </a:endParaRPr>
          </a:p>
        </p:txBody>
      </p:sp>
      <p:sp>
        <p:nvSpPr>
          <p:cNvPr id="8" name="TextBox 7"/>
          <p:cNvSpPr txBox="1"/>
          <p:nvPr/>
        </p:nvSpPr>
        <p:spPr>
          <a:xfrm>
            <a:off x="1142973" y="4144517"/>
            <a:ext cx="1677248" cy="338554"/>
          </a:xfrm>
          <a:prstGeom prst="rect">
            <a:avLst/>
          </a:prstGeom>
          <a:noFill/>
        </p:spPr>
        <p:txBody>
          <a:bodyPr wrap="square" rtlCol="0">
            <a:spAutoFit/>
          </a:bodyPr>
          <a:lstStyle/>
          <a:p>
            <a:pPr algn="ctr"/>
            <a:r>
              <a:rPr lang="en-GB" sz="1600" dirty="0" smtClean="0">
                <a:solidFill>
                  <a:srgbClr val="002F64"/>
                </a:solidFill>
                <a:cs typeface="Dax-Regular"/>
              </a:rPr>
              <a:t>Stressed</a:t>
            </a:r>
            <a:endParaRPr lang="en-GB" sz="1600" dirty="0">
              <a:solidFill>
                <a:srgbClr val="002F64"/>
              </a:solidFill>
              <a:cs typeface="Dax-Regular"/>
            </a:endParaRPr>
          </a:p>
        </p:txBody>
      </p:sp>
      <p:sp>
        <p:nvSpPr>
          <p:cNvPr id="9" name="TextBox 8"/>
          <p:cNvSpPr txBox="1"/>
          <p:nvPr/>
        </p:nvSpPr>
        <p:spPr>
          <a:xfrm>
            <a:off x="2089417" y="5048190"/>
            <a:ext cx="1677248" cy="338554"/>
          </a:xfrm>
          <a:prstGeom prst="rect">
            <a:avLst/>
          </a:prstGeom>
          <a:noFill/>
        </p:spPr>
        <p:txBody>
          <a:bodyPr wrap="square" rtlCol="0">
            <a:spAutoFit/>
          </a:bodyPr>
          <a:lstStyle/>
          <a:p>
            <a:pPr algn="ctr"/>
            <a:r>
              <a:rPr lang="en-GB" sz="1600" dirty="0" smtClean="0">
                <a:solidFill>
                  <a:srgbClr val="002F64"/>
                </a:solidFill>
                <a:cs typeface="Dax-Regular"/>
              </a:rPr>
              <a:t>Worried</a:t>
            </a:r>
            <a:endParaRPr lang="en-GB" sz="1600" dirty="0">
              <a:solidFill>
                <a:srgbClr val="002F64"/>
              </a:solidFill>
              <a:cs typeface="Dax-Regular"/>
            </a:endParaRPr>
          </a:p>
        </p:txBody>
      </p:sp>
      <p:sp>
        <p:nvSpPr>
          <p:cNvPr id="10" name="TextBox 9"/>
          <p:cNvSpPr txBox="1"/>
          <p:nvPr/>
        </p:nvSpPr>
        <p:spPr>
          <a:xfrm>
            <a:off x="2926452" y="4560016"/>
            <a:ext cx="1677248" cy="338554"/>
          </a:xfrm>
          <a:prstGeom prst="rect">
            <a:avLst/>
          </a:prstGeom>
          <a:noFill/>
        </p:spPr>
        <p:txBody>
          <a:bodyPr wrap="square" rtlCol="0">
            <a:spAutoFit/>
          </a:bodyPr>
          <a:lstStyle/>
          <a:p>
            <a:pPr algn="ctr"/>
            <a:r>
              <a:rPr lang="en-GB" sz="1600" dirty="0" smtClean="0">
                <a:solidFill>
                  <a:srgbClr val="002F64"/>
                </a:solidFill>
                <a:cs typeface="Dax-Regular"/>
              </a:rPr>
              <a:t>Fearful</a:t>
            </a:r>
            <a:endParaRPr lang="en-GB" sz="1600" dirty="0">
              <a:solidFill>
                <a:srgbClr val="002F64"/>
              </a:solidFill>
              <a:cs typeface="Dax-Regular"/>
            </a:endParaRPr>
          </a:p>
        </p:txBody>
      </p:sp>
      <p:sp>
        <p:nvSpPr>
          <p:cNvPr id="11" name="TextBox 10"/>
          <p:cNvSpPr txBox="1"/>
          <p:nvPr/>
        </p:nvSpPr>
        <p:spPr>
          <a:xfrm>
            <a:off x="4002742" y="4144517"/>
            <a:ext cx="2156458" cy="338554"/>
          </a:xfrm>
          <a:prstGeom prst="rect">
            <a:avLst/>
          </a:prstGeom>
          <a:noFill/>
        </p:spPr>
        <p:txBody>
          <a:bodyPr wrap="square" rtlCol="0">
            <a:spAutoFit/>
          </a:bodyPr>
          <a:lstStyle/>
          <a:p>
            <a:pPr algn="ctr"/>
            <a:r>
              <a:rPr lang="en-GB" sz="1600" dirty="0" smtClean="0">
                <a:solidFill>
                  <a:srgbClr val="002F64"/>
                </a:solidFill>
                <a:cs typeface="Dax-Regular"/>
              </a:rPr>
              <a:t>Disempowered</a:t>
            </a:r>
            <a:endParaRPr lang="en-GB" sz="1600" dirty="0">
              <a:solidFill>
                <a:srgbClr val="002F64"/>
              </a:solidFill>
              <a:cs typeface="Dax-Regular"/>
            </a:endParaRPr>
          </a:p>
        </p:txBody>
      </p:sp>
      <p:sp>
        <p:nvSpPr>
          <p:cNvPr id="12" name="TextBox 11"/>
          <p:cNvSpPr txBox="1"/>
          <p:nvPr/>
        </p:nvSpPr>
        <p:spPr>
          <a:xfrm>
            <a:off x="5488301" y="3775185"/>
            <a:ext cx="1677248" cy="338554"/>
          </a:xfrm>
          <a:prstGeom prst="rect">
            <a:avLst/>
          </a:prstGeom>
          <a:noFill/>
        </p:spPr>
        <p:txBody>
          <a:bodyPr wrap="square" rtlCol="0">
            <a:spAutoFit/>
          </a:bodyPr>
          <a:lstStyle/>
          <a:p>
            <a:pPr algn="ctr"/>
            <a:r>
              <a:rPr lang="en-GB" sz="1600" dirty="0" smtClean="0">
                <a:solidFill>
                  <a:srgbClr val="002F64"/>
                </a:solidFill>
                <a:cs typeface="Dax-Regular"/>
              </a:rPr>
              <a:t>Uncertain</a:t>
            </a:r>
            <a:endParaRPr lang="en-GB" sz="1600" dirty="0">
              <a:solidFill>
                <a:srgbClr val="002F64"/>
              </a:solidFill>
              <a:cs typeface="Dax-Regular"/>
            </a:endParaRPr>
          </a:p>
        </p:txBody>
      </p:sp>
      <p:sp>
        <p:nvSpPr>
          <p:cNvPr id="26" name="TextBox 25"/>
          <p:cNvSpPr txBox="1"/>
          <p:nvPr/>
        </p:nvSpPr>
        <p:spPr>
          <a:xfrm>
            <a:off x="6814651" y="3773251"/>
            <a:ext cx="1677248" cy="338554"/>
          </a:xfrm>
          <a:prstGeom prst="rect">
            <a:avLst/>
          </a:prstGeom>
          <a:noFill/>
        </p:spPr>
        <p:txBody>
          <a:bodyPr wrap="square" rtlCol="0">
            <a:spAutoFit/>
          </a:bodyPr>
          <a:lstStyle/>
          <a:p>
            <a:pPr algn="ctr"/>
            <a:r>
              <a:rPr lang="en-GB" sz="1600" dirty="0" smtClean="0">
                <a:solidFill>
                  <a:srgbClr val="002F64"/>
                </a:solidFill>
                <a:cs typeface="Dax-Regular"/>
              </a:rPr>
              <a:t>Victimised</a:t>
            </a:r>
            <a:endParaRPr lang="en-GB" sz="1600" dirty="0">
              <a:solidFill>
                <a:srgbClr val="002F64"/>
              </a:solidFill>
              <a:cs typeface="Dax-Regular"/>
            </a:endParaRPr>
          </a:p>
        </p:txBody>
      </p:sp>
      <p:grpSp>
        <p:nvGrpSpPr>
          <p:cNvPr id="28" name="Group 27"/>
          <p:cNvGrpSpPr/>
          <p:nvPr/>
        </p:nvGrpSpPr>
        <p:grpSpPr>
          <a:xfrm>
            <a:off x="232820" y="896886"/>
            <a:ext cx="8259079" cy="4125588"/>
            <a:chOff x="232820" y="896886"/>
            <a:chExt cx="8259079" cy="4125588"/>
          </a:xfrm>
        </p:grpSpPr>
        <p:sp>
          <p:nvSpPr>
            <p:cNvPr id="13" name="TextBox 12"/>
            <p:cNvSpPr txBox="1"/>
            <p:nvPr/>
          </p:nvSpPr>
          <p:spPr>
            <a:xfrm>
              <a:off x="232820" y="1266218"/>
              <a:ext cx="1677248" cy="338554"/>
            </a:xfrm>
            <a:prstGeom prst="rect">
              <a:avLst/>
            </a:prstGeom>
            <a:noFill/>
          </p:spPr>
          <p:txBody>
            <a:bodyPr wrap="square" rtlCol="0">
              <a:spAutoFit/>
            </a:bodyPr>
            <a:lstStyle/>
            <a:p>
              <a:pPr algn="ctr"/>
              <a:r>
                <a:rPr lang="en-GB" sz="1600" dirty="0" smtClean="0">
                  <a:solidFill>
                    <a:srgbClr val="FF0000"/>
                  </a:solidFill>
                  <a:cs typeface="Dax-Regular"/>
                </a:rPr>
                <a:t>Reactive</a:t>
              </a:r>
              <a:endParaRPr lang="en-GB" sz="1600" dirty="0">
                <a:solidFill>
                  <a:srgbClr val="FF0000"/>
                </a:solidFill>
                <a:cs typeface="Dax-Regular"/>
              </a:endParaRPr>
            </a:p>
          </p:txBody>
        </p:sp>
        <p:sp>
          <p:nvSpPr>
            <p:cNvPr id="14" name="TextBox 13"/>
            <p:cNvSpPr txBox="1"/>
            <p:nvPr/>
          </p:nvSpPr>
          <p:spPr>
            <a:xfrm>
              <a:off x="1072238" y="2189548"/>
              <a:ext cx="1855008" cy="338554"/>
            </a:xfrm>
            <a:prstGeom prst="rect">
              <a:avLst/>
            </a:prstGeom>
            <a:noFill/>
          </p:spPr>
          <p:txBody>
            <a:bodyPr wrap="square" rtlCol="0">
              <a:spAutoFit/>
            </a:bodyPr>
            <a:lstStyle/>
            <a:p>
              <a:pPr algn="ctr"/>
              <a:r>
                <a:rPr lang="en-GB" sz="1600" dirty="0" smtClean="0">
                  <a:solidFill>
                    <a:srgbClr val="FF0000"/>
                  </a:solidFill>
                  <a:cs typeface="Dax-Regular"/>
                </a:rPr>
                <a:t>Aggressive</a:t>
              </a:r>
              <a:endParaRPr lang="en-GB" sz="1600" dirty="0">
                <a:solidFill>
                  <a:srgbClr val="FF0000"/>
                </a:solidFill>
                <a:cs typeface="Dax-Regular"/>
              </a:endParaRPr>
            </a:p>
          </p:txBody>
        </p:sp>
        <p:sp>
          <p:nvSpPr>
            <p:cNvPr id="15" name="TextBox 14"/>
            <p:cNvSpPr txBox="1"/>
            <p:nvPr/>
          </p:nvSpPr>
          <p:spPr>
            <a:xfrm>
              <a:off x="2088622" y="896886"/>
              <a:ext cx="1677248" cy="584776"/>
            </a:xfrm>
            <a:prstGeom prst="rect">
              <a:avLst/>
            </a:prstGeom>
            <a:noFill/>
          </p:spPr>
          <p:txBody>
            <a:bodyPr wrap="square" rtlCol="0">
              <a:spAutoFit/>
            </a:bodyPr>
            <a:lstStyle/>
            <a:p>
              <a:pPr algn="ctr"/>
              <a:r>
                <a:rPr lang="en-GB" sz="1600" dirty="0" smtClean="0">
                  <a:solidFill>
                    <a:srgbClr val="FF0000"/>
                  </a:solidFill>
                  <a:cs typeface="Dax-Regular"/>
                </a:rPr>
                <a:t>Problem focused</a:t>
              </a:r>
              <a:endParaRPr lang="en-GB" sz="1600" dirty="0">
                <a:solidFill>
                  <a:srgbClr val="FF0000"/>
                </a:solidFill>
                <a:cs typeface="Dax-Regular"/>
              </a:endParaRPr>
            </a:p>
          </p:txBody>
        </p:sp>
        <p:sp>
          <p:nvSpPr>
            <p:cNvPr id="16" name="TextBox 15"/>
            <p:cNvSpPr txBox="1"/>
            <p:nvPr/>
          </p:nvSpPr>
          <p:spPr>
            <a:xfrm>
              <a:off x="2927246" y="1958715"/>
              <a:ext cx="1677248" cy="338554"/>
            </a:xfrm>
            <a:prstGeom prst="rect">
              <a:avLst/>
            </a:prstGeom>
            <a:noFill/>
          </p:spPr>
          <p:txBody>
            <a:bodyPr wrap="square" rtlCol="0">
              <a:spAutoFit/>
            </a:bodyPr>
            <a:lstStyle/>
            <a:p>
              <a:pPr algn="ctr"/>
              <a:r>
                <a:rPr lang="en-GB" sz="1600" dirty="0" smtClean="0">
                  <a:solidFill>
                    <a:srgbClr val="FF0000"/>
                  </a:solidFill>
                  <a:cs typeface="Dax-Regular"/>
                </a:rPr>
                <a:t>Blame</a:t>
              </a:r>
              <a:endParaRPr lang="en-GB" sz="1600" dirty="0">
                <a:solidFill>
                  <a:srgbClr val="FF0000"/>
                </a:solidFill>
                <a:cs typeface="Dax-Regular"/>
              </a:endParaRPr>
            </a:p>
          </p:txBody>
        </p:sp>
        <p:sp>
          <p:nvSpPr>
            <p:cNvPr id="17" name="TextBox 16"/>
            <p:cNvSpPr txBox="1"/>
            <p:nvPr/>
          </p:nvSpPr>
          <p:spPr>
            <a:xfrm>
              <a:off x="4171261" y="1287956"/>
              <a:ext cx="1868930" cy="584776"/>
            </a:xfrm>
            <a:prstGeom prst="rect">
              <a:avLst/>
            </a:prstGeom>
            <a:noFill/>
          </p:spPr>
          <p:txBody>
            <a:bodyPr wrap="square" rtlCol="0">
              <a:spAutoFit/>
            </a:bodyPr>
            <a:lstStyle/>
            <a:p>
              <a:pPr algn="ctr"/>
              <a:r>
                <a:rPr lang="en-GB" sz="1600" dirty="0" smtClean="0">
                  <a:solidFill>
                    <a:srgbClr val="FF0000"/>
                  </a:solidFill>
                  <a:cs typeface="Dax-Regular"/>
                </a:rPr>
                <a:t>Lack of responsibility</a:t>
              </a:r>
              <a:endParaRPr lang="en-GB" sz="1600" dirty="0">
                <a:solidFill>
                  <a:srgbClr val="FF0000"/>
                </a:solidFill>
                <a:cs typeface="Dax-Regular"/>
              </a:endParaRPr>
            </a:p>
          </p:txBody>
        </p:sp>
        <p:sp>
          <p:nvSpPr>
            <p:cNvPr id="18" name="TextBox 17"/>
            <p:cNvSpPr txBox="1"/>
            <p:nvPr/>
          </p:nvSpPr>
          <p:spPr>
            <a:xfrm>
              <a:off x="5394048" y="2282209"/>
              <a:ext cx="1868930" cy="338554"/>
            </a:xfrm>
            <a:prstGeom prst="rect">
              <a:avLst/>
            </a:prstGeom>
            <a:noFill/>
          </p:spPr>
          <p:txBody>
            <a:bodyPr wrap="square" rtlCol="0">
              <a:spAutoFit/>
            </a:bodyPr>
            <a:lstStyle/>
            <a:p>
              <a:pPr algn="ctr"/>
              <a:r>
                <a:rPr lang="en-GB" sz="1600" dirty="0" smtClean="0">
                  <a:solidFill>
                    <a:srgbClr val="FF0000"/>
                  </a:solidFill>
                  <a:cs typeface="Dax-Regular"/>
                </a:rPr>
                <a:t>Absence of trust</a:t>
              </a:r>
              <a:endParaRPr lang="en-GB" sz="1600" dirty="0">
                <a:solidFill>
                  <a:srgbClr val="FF0000"/>
                </a:solidFill>
                <a:cs typeface="Dax-Regular"/>
              </a:endParaRPr>
            </a:p>
          </p:txBody>
        </p:sp>
        <p:cxnSp>
          <p:nvCxnSpPr>
            <p:cNvPr id="19" name="Straight Connector 18"/>
            <p:cNvCxnSpPr/>
            <p:nvPr/>
          </p:nvCxnSpPr>
          <p:spPr>
            <a:xfrm rot="5400000">
              <a:off x="95733" y="2633793"/>
              <a:ext cx="195301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1198853" y="3386531"/>
              <a:ext cx="156389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926452" y="1544948"/>
              <a:ext cx="1" cy="3477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80971" y="1872732"/>
              <a:ext cx="0" cy="2309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643654" y="1575724"/>
              <a:ext cx="0" cy="22200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326925" y="2620763"/>
              <a:ext cx="0" cy="1174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6" idx="2"/>
            </p:cNvCxnSpPr>
            <p:nvPr/>
          </p:nvCxnSpPr>
          <p:spPr>
            <a:xfrm>
              <a:off x="3765870" y="2297269"/>
              <a:ext cx="1" cy="2308912"/>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814651" y="1206392"/>
              <a:ext cx="1677248" cy="338554"/>
            </a:xfrm>
            <a:prstGeom prst="rect">
              <a:avLst/>
            </a:prstGeom>
            <a:noFill/>
          </p:spPr>
          <p:txBody>
            <a:bodyPr wrap="square" rtlCol="0">
              <a:spAutoFit/>
            </a:bodyPr>
            <a:lstStyle/>
            <a:p>
              <a:pPr algn="ctr"/>
              <a:r>
                <a:rPr lang="en-GB" sz="1600" dirty="0" smtClean="0">
                  <a:solidFill>
                    <a:srgbClr val="FF0000"/>
                  </a:solidFill>
                  <a:cs typeface="Dax-Regular"/>
                </a:rPr>
                <a:t>Defensive</a:t>
              </a:r>
              <a:endParaRPr lang="en-GB" sz="1600" dirty="0">
                <a:solidFill>
                  <a:srgbClr val="FF0000"/>
                </a:solidFill>
                <a:cs typeface="Dax-Regular"/>
              </a:endParaRPr>
            </a:p>
          </p:txBody>
        </p:sp>
      </p:grpSp>
    </p:spTree>
    <p:extLst>
      <p:ext uri="{BB962C8B-B14F-4D97-AF65-F5344CB8AC3E}">
        <p14:creationId xmlns:p14="http://schemas.microsoft.com/office/powerpoint/2010/main" val="20430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p:bldP spid="10" grpId="0"/>
      <p:bldP spid="11" grpId="0"/>
      <p:bldP spid="1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of emotions</a:t>
            </a:r>
            <a:endParaRPr lang="en-US" dirty="0"/>
          </a:p>
        </p:txBody>
      </p:sp>
      <p:sp>
        <p:nvSpPr>
          <p:cNvPr id="15" name="Content Placeholder 14"/>
          <p:cNvSpPr>
            <a:spLocks noGrp="1"/>
          </p:cNvSpPr>
          <p:nvPr>
            <p:ph idx="1"/>
          </p:nvPr>
        </p:nvSpPr>
        <p:spPr/>
        <p:txBody>
          <a:bodyPr/>
          <a:lstStyle/>
          <a:p>
            <a:r>
              <a:rPr lang="en-GB" dirty="0" smtClean="0"/>
              <a:t>Emotions influence</a:t>
            </a:r>
            <a:endParaRPr lang="en-GB" dirty="0"/>
          </a:p>
        </p:txBody>
      </p:sp>
      <p:sp>
        <p:nvSpPr>
          <p:cNvPr id="30" name="Rectangle 29"/>
          <p:cNvSpPr/>
          <p:nvPr/>
        </p:nvSpPr>
        <p:spPr>
          <a:xfrm>
            <a:off x="914400" y="3098447"/>
            <a:ext cx="1945672" cy="369332"/>
          </a:xfrm>
          <a:prstGeom prst="rect">
            <a:avLst/>
          </a:prstGeom>
        </p:spPr>
        <p:txBody>
          <a:bodyPr wrap="square">
            <a:spAutoFit/>
          </a:bodyPr>
          <a:lstStyle/>
          <a:p>
            <a:pPr algn="ctr"/>
            <a:r>
              <a:rPr lang="en-GB" dirty="0">
                <a:solidFill>
                  <a:srgbClr val="002F64"/>
                </a:solidFill>
                <a:latin typeface="Dax-Regular"/>
                <a:cs typeface="Dax-Regular"/>
              </a:rPr>
              <a:t>Decisions</a:t>
            </a:r>
            <a:endParaRPr lang="en-US" dirty="0">
              <a:solidFill>
                <a:srgbClr val="002F64"/>
              </a:solidFill>
              <a:latin typeface="Dax-Regular"/>
              <a:cs typeface="Dax-Regular"/>
            </a:endParaRPr>
          </a:p>
        </p:txBody>
      </p:sp>
      <p:sp>
        <p:nvSpPr>
          <p:cNvPr id="31" name="Rectangle 30"/>
          <p:cNvSpPr/>
          <p:nvPr/>
        </p:nvSpPr>
        <p:spPr>
          <a:xfrm>
            <a:off x="3552293" y="3087292"/>
            <a:ext cx="1945672" cy="369332"/>
          </a:xfrm>
          <a:prstGeom prst="rect">
            <a:avLst/>
          </a:prstGeom>
        </p:spPr>
        <p:txBody>
          <a:bodyPr wrap="square">
            <a:spAutoFit/>
          </a:bodyPr>
          <a:lstStyle/>
          <a:p>
            <a:pPr algn="ctr"/>
            <a:r>
              <a:rPr lang="en-GB" dirty="0">
                <a:solidFill>
                  <a:srgbClr val="002F64"/>
                </a:solidFill>
                <a:latin typeface="Dax-Regular"/>
                <a:cs typeface="Dax-Regular"/>
              </a:rPr>
              <a:t>Behaviour</a:t>
            </a:r>
            <a:endParaRPr lang="en-US" dirty="0">
              <a:solidFill>
                <a:srgbClr val="002F64"/>
              </a:solidFill>
              <a:latin typeface="Dax-Regular"/>
              <a:cs typeface="Dax-Regular"/>
            </a:endParaRPr>
          </a:p>
        </p:txBody>
      </p:sp>
      <p:sp>
        <p:nvSpPr>
          <p:cNvPr id="32" name="Rectangle 31"/>
          <p:cNvSpPr/>
          <p:nvPr/>
        </p:nvSpPr>
        <p:spPr>
          <a:xfrm>
            <a:off x="6235249" y="3098447"/>
            <a:ext cx="1945672" cy="369332"/>
          </a:xfrm>
          <a:prstGeom prst="rect">
            <a:avLst/>
          </a:prstGeom>
        </p:spPr>
        <p:txBody>
          <a:bodyPr wrap="square">
            <a:spAutoFit/>
          </a:bodyPr>
          <a:lstStyle/>
          <a:p>
            <a:pPr algn="ctr"/>
            <a:r>
              <a:rPr lang="en-GB" dirty="0">
                <a:solidFill>
                  <a:srgbClr val="002F64"/>
                </a:solidFill>
                <a:latin typeface="Dax-Regular"/>
                <a:cs typeface="Dax-Regular"/>
              </a:rPr>
              <a:t>Performance</a:t>
            </a:r>
            <a:endParaRPr lang="en-US" dirty="0">
              <a:solidFill>
                <a:srgbClr val="002F64"/>
              </a:solidFill>
              <a:latin typeface="Dax-Regular"/>
              <a:cs typeface="Dax-Regular"/>
            </a:endParaRPr>
          </a:p>
        </p:txBody>
      </p:sp>
      <p:pic>
        <p:nvPicPr>
          <p:cNvPr id="33" name="Picture 32" descr="pap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777" y="3456624"/>
            <a:ext cx="3694188" cy="2251696"/>
          </a:xfrm>
          <a:prstGeom prst="rect">
            <a:avLst/>
          </a:prstGeom>
        </p:spPr>
      </p:pic>
      <p:pic>
        <p:nvPicPr>
          <p:cNvPr id="34" name="Picture 33" descr="set-of-round-buttons-with-green-and-red-likes-and-dislikes-psd_www.all-graphic.net-1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 y="3796995"/>
            <a:ext cx="2172821" cy="1324386"/>
          </a:xfrm>
          <a:prstGeom prst="rect">
            <a:avLst/>
          </a:prstGeom>
        </p:spPr>
      </p:pic>
      <p:pic>
        <p:nvPicPr>
          <p:cNvPr id="35" name="Picture 34" descr="perfgrap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623" y="3686357"/>
            <a:ext cx="2067298" cy="1550473"/>
          </a:xfrm>
          <a:prstGeom prst="rect">
            <a:avLst/>
          </a:prstGeom>
        </p:spPr>
      </p:pic>
    </p:spTree>
    <p:extLst>
      <p:ext uri="{BB962C8B-B14F-4D97-AF65-F5344CB8AC3E}">
        <p14:creationId xmlns:p14="http://schemas.microsoft.com/office/powerpoint/2010/main" val="632778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science of emotional intelligence</a:t>
            </a:r>
            <a:endParaRPr lang="en-GB" dirty="0"/>
          </a:p>
        </p:txBody>
      </p:sp>
      <p:sp>
        <p:nvSpPr>
          <p:cNvPr id="3" name="Content Placeholder 2"/>
          <p:cNvSpPr>
            <a:spLocks noGrp="1"/>
          </p:cNvSpPr>
          <p:nvPr>
            <p:ph idx="1"/>
          </p:nvPr>
        </p:nvSpPr>
        <p:spPr/>
        <p:txBody>
          <a:bodyPr>
            <a:normAutofit/>
          </a:bodyPr>
          <a:lstStyle/>
          <a:p>
            <a:r>
              <a:rPr lang="en-GB" i="1" dirty="0" smtClean="0"/>
              <a:t>Emotional intelligence is the skill of</a:t>
            </a:r>
          </a:p>
          <a:p>
            <a:pPr lvl="1"/>
            <a:r>
              <a:rPr lang="en-GB" i="1" dirty="0" smtClean="0"/>
              <a:t>Perceiving </a:t>
            </a:r>
          </a:p>
          <a:p>
            <a:pPr lvl="1"/>
            <a:r>
              <a:rPr lang="en-GB" i="1" dirty="0" smtClean="0"/>
              <a:t>Understanding</a:t>
            </a:r>
          </a:p>
          <a:p>
            <a:pPr lvl="1"/>
            <a:r>
              <a:rPr lang="en-GB" i="1" dirty="0" smtClean="0"/>
              <a:t>Expressing</a:t>
            </a:r>
          </a:p>
          <a:p>
            <a:pPr lvl="1"/>
            <a:r>
              <a:rPr lang="en-GB" i="1" dirty="0" smtClean="0"/>
              <a:t>Reason with, and </a:t>
            </a:r>
          </a:p>
          <a:p>
            <a:pPr lvl="1"/>
            <a:r>
              <a:rPr lang="en-GB" i="1" dirty="0" smtClean="0"/>
              <a:t>Manage emotions within oneself and others</a:t>
            </a:r>
          </a:p>
          <a:p>
            <a:r>
              <a:rPr lang="en-GB" dirty="0" smtClean="0"/>
              <a:t>Applied at work, it’s about using emotions intelligently to achieve desired results</a:t>
            </a:r>
          </a:p>
          <a:p>
            <a:pPr lvl="1"/>
            <a:endParaRPr lang="en-GB" i="1" dirty="0"/>
          </a:p>
        </p:txBody>
      </p:sp>
    </p:spTree>
    <p:extLst>
      <p:ext uri="{BB962C8B-B14F-4D97-AF65-F5344CB8AC3E}">
        <p14:creationId xmlns:p14="http://schemas.microsoft.com/office/powerpoint/2010/main" val="1467596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os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Genos2016</Template>
  <TotalTime>3936</TotalTime>
  <Words>750</Words>
  <Application>Microsoft Macintosh PowerPoint</Application>
  <PresentationFormat>On-screen Show (4:3)</PresentationFormat>
  <Paragraphs>136</Paragraphs>
  <Slides>21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Calibri</vt:lpstr>
      <vt:lpstr>Dax</vt:lpstr>
      <vt:lpstr>Dax</vt:lpstr>
      <vt:lpstr>Dax-Regular</vt:lpstr>
      <vt:lpstr>Georgia</vt:lpstr>
      <vt:lpstr>Mangal</vt:lpstr>
      <vt:lpstr>ＭＳ Ｐゴシック</vt:lpstr>
      <vt:lpstr>Arial</vt:lpstr>
      <vt:lpstr>Genos PPT Template</vt:lpstr>
      <vt:lpstr>Office Theme</vt:lpstr>
      <vt:lpstr>PowerPoint Presentation</vt:lpstr>
      <vt:lpstr>World Economic Forum predict EI will be one of the top 10 employment skills of the future</vt:lpstr>
      <vt:lpstr>Level of importance into the future</vt:lpstr>
      <vt:lpstr>We also know that:</vt:lpstr>
      <vt:lpstr>The world of work we live in</vt:lpstr>
      <vt:lpstr>The world of work we live in</vt:lpstr>
      <vt:lpstr>The way people feel influences, thinking, behaviour and performance</vt:lpstr>
      <vt:lpstr>The science of emotions</vt:lpstr>
      <vt:lpstr>The science of emotional intelligence</vt:lpstr>
      <vt:lpstr>EI applied to leadership</vt:lpstr>
      <vt:lpstr>Emotional Intelligence</vt:lpstr>
      <vt:lpstr>The Genos model of emotional competence</vt:lpstr>
      <vt:lpstr>PowerPoint Presentation</vt:lpstr>
      <vt:lpstr>PowerPoint Presentation</vt:lpstr>
      <vt:lpstr>Large State Government Department</vt:lpstr>
      <vt:lpstr>ROI - a 24% improvement in EI</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dc:title>
  <dc:creator>Bugs Bunny</dc:creator>
  <cp:lastModifiedBy>Joshua Delaware</cp:lastModifiedBy>
  <cp:revision>51</cp:revision>
  <dcterms:created xsi:type="dcterms:W3CDTF">2017-10-31T04:12:25Z</dcterms:created>
  <dcterms:modified xsi:type="dcterms:W3CDTF">2017-12-05T00:53:32Z</dcterms:modified>
</cp:coreProperties>
</file>