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</p:sldIdLst>
  <p:sldSz cx="19050000" cy="14287500"/>
  <p:notesSz cx="6858000" cy="9144000"/>
  <p:embeddedFontLst>
    <p:embeddedFont>
      <p:font typeface="Open Sans" charset="1" panose="020B0606030504020204"/>
      <p:regular r:id="rId6"/>
      <p:bold r:id="rId7"/>
      <p:italic r:id="rId8"/>
      <p:boldItalic r:id="rId9"/>
    </p:embeddedFont>
    <p:embeddedFont>
      <p:font typeface="Arimo" charset="1" panose="020B0604020202020204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26" Target="slides/slide13.xml" Type="http://schemas.openxmlformats.org/officeDocument/2006/relationships/slide"/><Relationship Id="rId27" Target="slides/slide14.xml" Type="http://schemas.openxmlformats.org/officeDocument/2006/relationships/slide"/><Relationship Id="rId28" Target="slides/slide15.xml" Type="http://schemas.openxmlformats.org/officeDocument/2006/relationships/slide"/><Relationship Id="rId29" Target="slides/slide16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4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4.jpe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6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7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.pn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7.jpe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Relationship Id="rId6" Target="../media/image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10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1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5399999">
            <a:off x="-1007253" y="7050773"/>
            <a:ext cx="7760900" cy="743363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-10800000">
            <a:off x="-1859544" y="-216947"/>
            <a:ext cx="12369223" cy="11874454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255419" y="7006751"/>
            <a:ext cx="14365831" cy="1967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7704"/>
              </a:lnSpc>
            </a:pPr>
            <a:r>
              <a:rPr lang="en-US" b="true" sz="7200">
                <a:solidFill>
                  <a:srgbClr val="FFBA33"/>
                </a:solidFill>
                <a:latin typeface="Open Sans"/>
              </a:rPr>
              <a:t>INTRODUCTION TO</a:t>
            </a:r>
          </a:p>
          <a:p>
            <a:pPr algn="r">
              <a:lnSpc>
                <a:spcPts val="7704"/>
              </a:lnSpc>
            </a:pPr>
            <a:r>
              <a:rPr lang="en-US" b="true" sz="7200">
                <a:solidFill>
                  <a:srgbClr val="FFBA33"/>
                </a:solidFill>
                <a:latin typeface="Open Sans"/>
              </a:rPr>
              <a:t>EMOTIONAL INTELLIGENCE</a:t>
            </a: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1474431" y="4217970"/>
            <a:ext cx="6146819" cy="15981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212273" y="909205"/>
            <a:ext cx="16625455" cy="12469091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DOES THE GAP MATTER?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88346"/>
            <a:ext cx="15207815" cy="811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  <a:spcBef>
                <a:spcPct val="0"/>
              </a:spcBef>
            </a:pPr>
            <a:r>
              <a:rPr lang="en-US" b="true" sz="4800">
                <a:solidFill>
                  <a:srgbClr val="000000"/>
                </a:solidFill>
                <a:latin typeface="Open Sans"/>
              </a:rPr>
              <a:t>COMPARISON TRAFFIC LIGHT METHODOLOGY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2332861" y="4104517"/>
            <a:ext cx="1510247" cy="1510247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2332861" y="6425339"/>
            <a:ext cx="1510247" cy="1510247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CF00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2332861" y="8672736"/>
            <a:ext cx="1510247" cy="1510247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EB8500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4994442" y="4047367"/>
            <a:ext cx="11737997" cy="16688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Open Sans"/>
              </a:rPr>
              <a:t>Scores for importance and demonstrated within .5 of a difference are considered to be aligned. These could be your strengths.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994442" y="6368189"/>
            <a:ext cx="11763465" cy="16688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Open Sans"/>
              </a:rPr>
              <a:t>Scores for importance and demonstrated within .51 and 1in difference are considered to be misaligned. Steps should be taken to close gaps on these behaviours.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994442" y="8615586"/>
            <a:ext cx="11941740" cy="22331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Open Sans"/>
              </a:rPr>
              <a:t>Scores for importance and demonstrated more than 1.1 in difference are considered to be significantly misaligned. Focused attention and actions should be taken to close these gaps.</a:t>
            </a:r>
          </a:p>
        </p:txBody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HOW ARE RESULTS PRESENTED?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905158" y="2427764"/>
            <a:ext cx="15239683" cy="101153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BENCHMARKS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66596"/>
          <a:stretch>
            <a:fillRect/>
          </a:stretch>
        </p:blipFill>
        <p:spPr>
          <a:xfrm flipH="false" flipV="false" rot="0">
            <a:off x="1905158" y="5454290"/>
            <a:ext cx="15239683" cy="337892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1905158" y="3120023"/>
            <a:ext cx="14870550" cy="1427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Open Sans"/>
              </a:rPr>
              <a:t>The transparent rectangles represent the scores achieved by the middle 50% of the Genos benchmark group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-1847065">
            <a:off x="13062217" y="5411518"/>
            <a:ext cx="2599461" cy="21488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HOW ARE RESULTS PRESENTED?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902244" y="2471255"/>
            <a:ext cx="13245511" cy="101328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HOW ARE RESULTS PRESENTED?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28750" y="3208954"/>
            <a:ext cx="16192500" cy="848082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5399999">
            <a:off x="-1007253" y="7050773"/>
            <a:ext cx="7760900" cy="743363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-10800000">
            <a:off x="-1859544" y="-216947"/>
            <a:ext cx="12369223" cy="11874454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3264185" y="6642983"/>
            <a:ext cx="12521629" cy="11063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560"/>
              </a:lnSpc>
            </a:pPr>
            <a:r>
              <a:rPr lang="en-US" b="true" sz="8000">
                <a:solidFill>
                  <a:srgbClr val="000000"/>
                </a:solidFill>
                <a:latin typeface="Open Sans"/>
              </a:rPr>
              <a:t>THANK YOU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257300"/>
            <a:ext cx="15207815" cy="1510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19"/>
              </a:lnSpc>
              <a:spcBef>
                <a:spcPct val="0"/>
              </a:spcBef>
            </a:pPr>
            <a:r>
              <a:rPr lang="en-US" b="true" sz="8800">
                <a:solidFill>
                  <a:srgbClr val="000000"/>
                </a:solidFill>
                <a:latin typeface="Open Sans"/>
              </a:rPr>
              <a:t>24-HR EMOTIONS ACTIVITY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921093" y="4575810"/>
            <a:ext cx="15472965" cy="589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  <a:spcBef>
                <a:spcPct val="0"/>
              </a:spcBef>
            </a:pPr>
            <a:r>
              <a:rPr lang="en-US" sz="4800" b="true">
                <a:solidFill>
                  <a:srgbClr val="000000"/>
                </a:solidFill>
                <a:latin typeface="Open Sans"/>
              </a:rPr>
              <a:t>1. Write down as many feelings you can recall experiencing during the last 24 hours.</a:t>
            </a:r>
          </a:p>
          <a:p>
            <a:pPr>
              <a:lnSpc>
                <a:spcPts val="6719"/>
              </a:lnSpc>
              <a:spcBef>
                <a:spcPct val="0"/>
              </a:spcBef>
            </a:pPr>
          </a:p>
          <a:p>
            <a:pPr>
              <a:lnSpc>
                <a:spcPts val="6719"/>
              </a:lnSpc>
              <a:spcBef>
                <a:spcPct val="0"/>
              </a:spcBef>
            </a:pPr>
          </a:p>
          <a:p>
            <a:pPr>
              <a:lnSpc>
                <a:spcPts val="6719"/>
              </a:lnSpc>
              <a:spcBef>
                <a:spcPct val="0"/>
              </a:spcBef>
            </a:pPr>
            <a:r>
              <a:rPr lang="en-US" sz="4800" b="true">
                <a:solidFill>
                  <a:srgbClr val="000000"/>
                </a:solidFill>
                <a:latin typeface="Open Sans"/>
              </a:rPr>
              <a:t>2. Using the feelings words list prompt, write down as many feelings you can recall experiencing during the last 24 hours.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89451" y="1656348"/>
            <a:ext cx="15868799" cy="10497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51"/>
              </a:lnSpc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T</a:t>
            </a:r>
            <a:r>
              <a:rPr lang="en-US" b="true" sz="7200">
                <a:solidFill>
                  <a:srgbClr val="000000"/>
                </a:solidFill>
                <a:latin typeface="Open Sans"/>
              </a:rPr>
              <a:t>HE SCIENCE OF EMOTIONS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127" t="0" r="127" b="0"/>
          <a:stretch>
            <a:fillRect/>
          </a:stretch>
        </p:blipFill>
        <p:spPr>
          <a:xfrm flipH="false" flipV="false" rot="0">
            <a:off x="1428750" y="3972037"/>
            <a:ext cx="16192500" cy="7934325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89451" y="1656348"/>
            <a:ext cx="15868799" cy="10497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51"/>
              </a:lnSpc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E</a:t>
            </a:r>
            <a:r>
              <a:rPr lang="en-US" b="true" sz="7200">
                <a:solidFill>
                  <a:srgbClr val="000000"/>
                </a:solidFill>
                <a:latin typeface="Open Sans"/>
              </a:rPr>
              <a:t>MOTIONS INFLUENCE: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509100" y="6489859"/>
            <a:ext cx="3571875" cy="3571875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7658712" y="6489859"/>
            <a:ext cx="3571875" cy="357187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3969025" y="6489859"/>
            <a:ext cx="3571875" cy="3571875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856915" y="5225891"/>
            <a:ext cx="487624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Open Sans"/>
              </a:rPr>
              <a:t>DECISIONS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006527" y="5225891"/>
            <a:ext cx="487624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Open Sans"/>
              </a:rPr>
              <a:t>BEHAVIOUR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316839" y="5225891"/>
            <a:ext cx="487624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Open Sans"/>
              </a:rPr>
              <a:t>PERFORMANCE</a:t>
            </a:r>
          </a:p>
        </p:txBody>
      </p:sp>
      <p:pic>
        <p:nvPicPr>
          <p:cNvPr name="Picture 10" id="10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4497962"/>
            <a:ext cx="15048826" cy="42059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The number in the first column of the table represents your level of emotional awareness over the last 24 hours</a:t>
            </a:r>
          </a:p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You should now have a ‘negative-positive ratio’ for the last 24 hours</a:t>
            </a:r>
          </a:p>
          <a:p>
            <a:pPr marL="667767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The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 ra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tio gives us a window into o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u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r decisions, behaviour and performance over this per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iod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21093" y="1257300"/>
            <a:ext cx="15207815" cy="1510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19"/>
              </a:lnSpc>
              <a:spcBef>
                <a:spcPct val="0"/>
              </a:spcBef>
            </a:pPr>
            <a:r>
              <a:rPr lang="en-US" b="true" sz="8800">
                <a:solidFill>
                  <a:srgbClr val="000000"/>
                </a:solidFill>
                <a:latin typeface="Open Sans"/>
              </a:rPr>
              <a:t>24-HR EMOTIONS ACTIVITY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4497962"/>
            <a:ext cx="15048826" cy="5616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Reflecting on your responses to the 24-hour emotions activity, how emotionally aware would you say you have been during this time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?</a:t>
            </a:r>
          </a:p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Was the ratio of positive to negative emotional experiences over the last 24 hours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 t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ypical?</a:t>
            </a:r>
          </a:p>
          <a:p>
            <a:pPr marL="667767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What might the average ratio of positive to negative emotional experiences be amongst colleagues in your workplace? 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What outcomes could this ratio be causing?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21093" y="1257300"/>
            <a:ext cx="15207815" cy="1510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19"/>
              </a:lnSpc>
              <a:spcBef>
                <a:spcPct val="0"/>
              </a:spcBef>
            </a:pPr>
            <a:r>
              <a:rPr lang="en-US" b="true" sz="8800">
                <a:solidFill>
                  <a:srgbClr val="000000"/>
                </a:solidFill>
                <a:latin typeface="Open Sans"/>
              </a:rPr>
              <a:t>24-HR EMOTIONS ACTIVITY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BA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618404" y="4366816"/>
            <a:ext cx="15813192" cy="27769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b="true" sz="8000">
                <a:solidFill>
                  <a:srgbClr val="FFFFFF"/>
                </a:solidFill>
                <a:latin typeface="Open Sans"/>
              </a:rPr>
              <a:t>T</a:t>
            </a:r>
            <a:r>
              <a:rPr lang="en-US" b="true" sz="8000">
                <a:solidFill>
                  <a:srgbClr val="FFFFFF"/>
                </a:solidFill>
                <a:latin typeface="Open Sans"/>
              </a:rPr>
              <a:t>HE GENOS MODEL OF EMOTIONAL INTELLIGENCE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8554088" y="13040242"/>
            <a:ext cx="1941824" cy="5145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197193" y="647700"/>
            <a:ext cx="16655615" cy="1953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b="true" sz="5600">
                <a:solidFill>
                  <a:srgbClr val="000000"/>
                </a:solidFill>
                <a:latin typeface="Open Sans"/>
              </a:rPr>
              <a:t>THE GENOS MODEL OF</a:t>
            </a:r>
          </a:p>
          <a:p>
            <a:pPr algn="ctr">
              <a:lnSpc>
                <a:spcPts val="7839"/>
              </a:lnSpc>
              <a:spcBef>
                <a:spcPct val="0"/>
              </a:spcBef>
            </a:pPr>
            <a:r>
              <a:rPr lang="en-US" b="true" sz="5600">
                <a:solidFill>
                  <a:srgbClr val="000000"/>
                </a:solidFill>
                <a:latin typeface="Open Sans"/>
              </a:rPr>
              <a:t>EMOTIONAL INTELLIGENCE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91" t="0" r="91" b="0"/>
          <a:stretch>
            <a:fillRect/>
          </a:stretch>
        </p:blipFill>
        <p:spPr>
          <a:xfrm flipH="false" flipV="false" rot="0">
            <a:off x="2623804" y="3263573"/>
            <a:ext cx="13802392" cy="93856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212273" y="909205"/>
            <a:ext cx="16625455" cy="12469091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DOES THE GAP MATTER?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402773" y="1099705"/>
            <a:ext cx="16625455" cy="1246909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2111593" y="12312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DOES THE GAP MATTER?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DADYm3q_x34</dc:identifier>
  <dcterms:modified xsi:type="dcterms:W3CDTF">2011-08-01T06:04:30Z</dcterms:modified>
  <cp:revision>1</cp:revision>
  <dc:title>AU W Introduction to EI</dc:title>
</cp:coreProperties>
</file>