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</p:sldIdLst>
  <p:sldSz cx="19050000" cy="14287500"/>
  <p:notesSz cx="6858000" cy="9144000"/>
  <p:embeddedFontLst>
    <p:embeddedFont>
      <p:font typeface="Open Sans" charset="1" panose="020B0606030504020204"/>
      <p:regular r:id="rId6"/>
      <p:bold r:id="rId7"/>
      <p:italic r:id="rId8"/>
      <p:boldItalic r:id="rId9"/>
    </p:embeddedFont>
    <p:embeddedFont>
      <p:font typeface="Arimo" charset="1" panose="020B0604020202020204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26" Target="slides/slide13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5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6.jpeg" Type="http://schemas.openxmlformats.org/officeDocument/2006/relationships/image"/><Relationship Id="rId4" Target="../media/image17.pn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8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9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.png" Type="http://schemas.openxmlformats.org/officeDocument/2006/relationships/image"/><Relationship Id="rId5" Target="../media/image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7.jpeg" Type="http://schemas.openxmlformats.org/officeDocument/2006/relationships/image"/><Relationship Id="rId4" Target="../media/image8.jpeg" Type="http://schemas.openxmlformats.org/officeDocument/2006/relationships/image"/><Relationship Id="rId5" Target="../media/image9.jpeg" Type="http://schemas.openxmlformats.org/officeDocument/2006/relationships/image"/><Relationship Id="rId6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10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11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Relationship Id="rId3" Target="../media/image13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5399999">
            <a:off x="-1007253" y="7050773"/>
            <a:ext cx="7760900" cy="743363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-10800000">
            <a:off x="-1859544" y="-216947"/>
            <a:ext cx="12369223" cy="11874454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3255419" y="7006751"/>
            <a:ext cx="14365831" cy="2935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7704"/>
              </a:lnSpc>
            </a:pPr>
            <a:r>
              <a:rPr lang="en-US" b="true" sz="7200">
                <a:solidFill>
                  <a:srgbClr val="009FE3"/>
                </a:solidFill>
                <a:latin typeface="Open Sans"/>
              </a:rPr>
              <a:t>INTRODUCTION TO</a:t>
            </a:r>
          </a:p>
          <a:p>
            <a:pPr algn="r">
              <a:lnSpc>
                <a:spcPts val="7704"/>
              </a:lnSpc>
            </a:pPr>
            <a:r>
              <a:rPr lang="en-US" b="true" sz="7200">
                <a:solidFill>
                  <a:srgbClr val="009FE3"/>
                </a:solidFill>
                <a:latin typeface="Open Sans"/>
              </a:rPr>
              <a:t>EMOTIONALLY INTELLIGENT</a:t>
            </a:r>
          </a:p>
          <a:p>
            <a:pPr algn="r">
              <a:lnSpc>
                <a:spcPts val="7704"/>
              </a:lnSpc>
            </a:pPr>
            <a:r>
              <a:rPr lang="en-US" b="true" sz="7200">
                <a:solidFill>
                  <a:srgbClr val="009FE3"/>
                </a:solidFill>
                <a:latin typeface="Open Sans"/>
              </a:rPr>
              <a:t>LEADERSHIP</a:t>
            </a:r>
          </a:p>
        </p:txBody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11474431" y="4217970"/>
            <a:ext cx="6146819" cy="15981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12273" y="909205"/>
            <a:ext cx="16625455" cy="12469091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88346"/>
            <a:ext cx="15207815" cy="8115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  <a:spcBef>
                <a:spcPct val="0"/>
              </a:spcBef>
            </a:pPr>
            <a:r>
              <a:rPr lang="en-US" b="true" sz="4800">
                <a:solidFill>
                  <a:srgbClr val="000000"/>
                </a:solidFill>
                <a:latin typeface="Open Sans"/>
              </a:rPr>
              <a:t>COMPARISON TRAFFIC LIGHT METHODOLOGY</a:t>
            </a:r>
          </a:p>
        </p:txBody>
      </p:sp>
      <p:grpSp>
        <p:nvGrpSpPr>
          <p:cNvPr name="Group 3" id="3"/>
          <p:cNvGrpSpPr/>
          <p:nvPr/>
        </p:nvGrpSpPr>
        <p:grpSpPr>
          <a:xfrm rot="0">
            <a:off x="2332861" y="4104517"/>
            <a:ext cx="1510247" cy="1510247"/>
            <a:chOff x="0" y="0"/>
            <a:chExt cx="6350000" cy="6350000"/>
          </a:xfrm>
        </p:grpSpPr>
        <p:sp>
          <p:nvSpPr>
            <p:cNvPr name="Freeform 4" id="4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7ED957"/>
            </a:solidFill>
          </p:spPr>
        </p:sp>
      </p:grpSp>
      <p:grpSp>
        <p:nvGrpSpPr>
          <p:cNvPr name="Group 5" id="5"/>
          <p:cNvGrpSpPr/>
          <p:nvPr/>
        </p:nvGrpSpPr>
        <p:grpSpPr>
          <a:xfrm rot="0">
            <a:off x="2332861" y="6425339"/>
            <a:ext cx="1510247" cy="1510247"/>
            <a:chOff x="0" y="0"/>
            <a:chExt cx="6350000" cy="6350000"/>
          </a:xfrm>
        </p:grpSpPr>
        <p:sp>
          <p:nvSpPr>
            <p:cNvPr name="Freeform 6" id="6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CF00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2332861" y="8672736"/>
            <a:ext cx="1510247" cy="1510247"/>
            <a:chOff x="0" y="0"/>
            <a:chExt cx="6350000" cy="6350000"/>
          </a:xfrm>
        </p:grpSpPr>
        <p:sp>
          <p:nvSpPr>
            <p:cNvPr name="Freeform 8" id="8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r="r" b="b" t="t" l="l"/>
              <a:pathLst>
                <a:path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EB8500"/>
            </a:solidFill>
          </p:spPr>
        </p:sp>
      </p:grpSp>
      <p:sp>
        <p:nvSpPr>
          <p:cNvPr name="TextBox 9" id="9"/>
          <p:cNvSpPr txBox="true"/>
          <p:nvPr/>
        </p:nvSpPr>
        <p:spPr>
          <a:xfrm rot="0">
            <a:off x="4994442" y="4047367"/>
            <a:ext cx="11737997" cy="1668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within .5 of a difference are considered to be aligned. These could be your strengths.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4994442" y="6368189"/>
            <a:ext cx="11763465" cy="16688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within .51 and 1in difference are considered to be misaligned. Steps should be taken to close gaps on these behaviours.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994442" y="8615586"/>
            <a:ext cx="11941740" cy="22331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000000"/>
                </a:solidFill>
                <a:latin typeface="Open Sans"/>
              </a:rPr>
              <a:t>Scores for importance and demonstrated more than 1.1 in difference are considered to be significantly misaligned. Focused attention and actions should be taken to close these gaps.</a:t>
            </a:r>
          </a:p>
        </p:txBody>
      </p:sp>
      <p:pic>
        <p:nvPicPr>
          <p:cNvPr name="Picture 12" id="1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753" t="0" r="753" b="0"/>
          <a:stretch>
            <a:fillRect/>
          </a:stretch>
        </p:blipFill>
        <p:spPr>
          <a:xfrm flipH="false" flipV="false" rot="0">
            <a:off x="1905158" y="2427764"/>
            <a:ext cx="15239683" cy="101153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BENCHMARKS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1270" r="0" b="1270"/>
          <a:stretch>
            <a:fillRect/>
          </a:stretch>
        </p:blipFill>
        <p:spPr>
          <a:xfrm flipH="false" flipV="false" rot="0">
            <a:off x="1905158" y="5454290"/>
            <a:ext cx="15239683" cy="337892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1905158" y="3120023"/>
            <a:ext cx="14870550" cy="1427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>
                <a:solidFill>
                  <a:srgbClr val="000000"/>
                </a:solidFill>
                <a:latin typeface="Open Sans"/>
              </a:rPr>
              <a:t>The transparent rectangles represent the scores achieved by the middle 50% of the Genos benchmark group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-1847065">
            <a:off x="13062217" y="5411518"/>
            <a:ext cx="2599461" cy="21488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162" r="0" b="162"/>
          <a:stretch>
            <a:fillRect/>
          </a:stretch>
        </p:blipFill>
        <p:spPr>
          <a:xfrm flipH="false" flipV="false" rot="0">
            <a:off x="2902244" y="2471255"/>
            <a:ext cx="13245511" cy="101328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HOW ARE RESULTS PRESENTED?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28750" y="3986212"/>
            <a:ext cx="16192500" cy="63150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5399999">
            <a:off x="-1007253" y="7050773"/>
            <a:ext cx="7760900" cy="7433633"/>
          </a:xfrm>
          <a:prstGeom prst="rect">
            <a:avLst/>
          </a:prstGeom>
        </p:spPr>
      </p:pic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-10800000">
            <a:off x="-1859544" y="-216947"/>
            <a:ext cx="12369223" cy="11874454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3264185" y="6642983"/>
            <a:ext cx="12521629" cy="11063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560"/>
              </a:lnSpc>
            </a:pPr>
            <a:r>
              <a:rPr lang="en-US" b="true" sz="8000">
                <a:solidFill>
                  <a:srgbClr val="000000"/>
                </a:solidFill>
                <a:latin typeface="Open Sans"/>
              </a:rPr>
              <a:t>THANK YOU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921093" y="4575810"/>
            <a:ext cx="15472965" cy="5897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  <a:spcBef>
                <a:spcPct val="0"/>
              </a:spcBef>
            </a:pPr>
            <a:r>
              <a:rPr lang="en-US" sz="4800" b="true">
                <a:solidFill>
                  <a:srgbClr val="000000"/>
                </a:solidFill>
                <a:latin typeface="Open Sans"/>
              </a:rPr>
              <a:t>1. Write down as many feelings you can recall experiencing during the last 24 hours.</a:t>
            </a:r>
          </a:p>
          <a:p>
            <a:pPr>
              <a:lnSpc>
                <a:spcPts val="6719"/>
              </a:lnSpc>
              <a:spcBef>
                <a:spcPct val="0"/>
              </a:spcBef>
            </a:pPr>
          </a:p>
          <a:p>
            <a:pPr>
              <a:lnSpc>
                <a:spcPts val="6719"/>
              </a:lnSpc>
              <a:spcBef>
                <a:spcPct val="0"/>
              </a:spcBef>
            </a:pPr>
          </a:p>
          <a:p>
            <a:pPr>
              <a:lnSpc>
                <a:spcPts val="6719"/>
              </a:lnSpc>
              <a:spcBef>
                <a:spcPct val="0"/>
              </a:spcBef>
            </a:pPr>
            <a:r>
              <a:rPr lang="en-US" sz="4800" b="true">
                <a:solidFill>
                  <a:srgbClr val="000000"/>
                </a:solidFill>
                <a:latin typeface="Open Sans"/>
              </a:rPr>
              <a:t>2. Using the feelings words list prompt, write down as many feelings you can recall experiencing during the last 24 hours.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89451" y="1656348"/>
            <a:ext cx="15868799" cy="10497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51"/>
              </a:lnSpc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T</a:t>
            </a:r>
            <a:r>
              <a:rPr lang="en-US" b="true" sz="7200">
                <a:solidFill>
                  <a:srgbClr val="000000"/>
                </a:solidFill>
                <a:latin typeface="Open Sans"/>
              </a:rPr>
              <a:t>HE SCIENCE OF EMOTIONS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28750" y="3972037"/>
            <a:ext cx="16192500" cy="7934325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589451" y="1656348"/>
            <a:ext cx="15868799" cy="104979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351"/>
              </a:lnSpc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E</a:t>
            </a:r>
            <a:r>
              <a:rPr lang="en-US" b="true" sz="7200">
                <a:solidFill>
                  <a:srgbClr val="000000"/>
                </a:solidFill>
                <a:latin typeface="Open Sans"/>
              </a:rPr>
              <a:t>MOTIONS INFLUENCE: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509100" y="6489859"/>
            <a:ext cx="3571875" cy="3571875"/>
          </a:xfrm>
          <a:prstGeom prst="rect">
            <a:avLst/>
          </a:prstGeom>
        </p:spPr>
      </p:pic>
      <p:pic>
        <p:nvPicPr>
          <p:cNvPr name="Picture 5" id="5"/>
          <p:cNvPicPr>
            <a:picLocks noChangeAspect="true"/>
          </p:cNvPicPr>
          <p:nvPr/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7658712" y="6489859"/>
            <a:ext cx="3571875" cy="3571875"/>
          </a:xfrm>
          <a:prstGeom prst="rect">
            <a:avLst/>
          </a:prstGeom>
        </p:spPr>
      </p:pic>
      <p:pic>
        <p:nvPicPr>
          <p:cNvPr name="Picture 6" id="6"/>
          <p:cNvPicPr>
            <a:picLocks noChangeAspect="true"/>
          </p:cNvPicPr>
          <p:nvPr/>
        </p:nvPicPr>
        <p:blipFill>
          <a:blip r:embed="rId5"/>
          <a:srcRect l="0" t="0" r="0" b="0"/>
          <a:stretch>
            <a:fillRect/>
          </a:stretch>
        </p:blipFill>
        <p:spPr>
          <a:xfrm flipH="false" flipV="false" rot="0">
            <a:off x="13969025" y="6489859"/>
            <a:ext cx="3571875" cy="3571875"/>
          </a:xfrm>
          <a:prstGeom prst="rect">
            <a:avLst/>
          </a:prstGeom>
        </p:spPr>
      </p:pic>
      <p:sp>
        <p:nvSpPr>
          <p:cNvPr name="TextBox 7" id="7"/>
          <p:cNvSpPr txBox="true"/>
          <p:nvPr/>
        </p:nvSpPr>
        <p:spPr>
          <a:xfrm rot="0">
            <a:off x="856915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DECISIONS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7006527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BEHAVIOUR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316839" y="5225891"/>
            <a:ext cx="4876246" cy="613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b="true" sz="3600">
                <a:solidFill>
                  <a:srgbClr val="000000"/>
                </a:solidFill>
                <a:latin typeface="Open Sans"/>
              </a:rPr>
              <a:t>PERFORMANCE</a:t>
            </a:r>
          </a:p>
        </p:txBody>
      </p:sp>
      <p:pic>
        <p:nvPicPr>
          <p:cNvPr name="Picture 10" id="10"/>
          <p:cNvPicPr>
            <a:picLocks noChangeAspect="true"/>
          </p:cNvPicPr>
          <p:nvPr/>
        </p:nvPicPr>
        <p:blipFill>
          <a:blip r:embed="rId6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4497962"/>
            <a:ext cx="15048826" cy="42059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The number in the first column of the table represents your level of emotional awareness over the last 24 hours</a:t>
            </a:r>
          </a:p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You should now have a ‘negative-positive ratio’ for the last 24 hours</a:t>
            </a:r>
          </a:p>
          <a:p>
            <a:pPr marL="667767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The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 ra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tio gives us a window into o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u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r decisions, behaviour and performance over this per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iod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921093" y="4497962"/>
            <a:ext cx="15048826" cy="56167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Reflecting on your responses to the 24-hour emotions activity, how emotionally aware would you say you have been during this time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?</a:t>
            </a:r>
          </a:p>
          <a:p>
            <a:pPr marL="667766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Was the ratio of positive to negative emotional experiences over the last 24 hours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 t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ypical?</a:t>
            </a:r>
          </a:p>
          <a:p>
            <a:pPr marL="667767" indent="-333883" lvl="1">
              <a:lnSpc>
                <a:spcPts val="5662"/>
              </a:lnSpc>
              <a:buFont typeface="Arial"/>
              <a:buChar char="•"/>
            </a:pPr>
            <a:r>
              <a:rPr lang="en-US" sz="4044">
                <a:solidFill>
                  <a:srgbClr val="000000"/>
                </a:solidFill>
                <a:latin typeface="Open Sans"/>
              </a:rPr>
              <a:t>What might the average ratio of positive to negative emotional experiences be across your team? </a:t>
            </a:r>
            <a:r>
              <a:rPr lang="en-US" sz="4044">
                <a:solidFill>
                  <a:srgbClr val="000000"/>
                </a:solidFill>
                <a:latin typeface="Open Sans"/>
              </a:rPr>
              <a:t>What outcomes could this ratio be causing?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4" id="4"/>
          <p:cNvSpPr txBox="true"/>
          <p:nvPr/>
        </p:nvSpPr>
        <p:spPr>
          <a:xfrm rot="0">
            <a:off x="1921093" y="1257300"/>
            <a:ext cx="15207815" cy="15100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319"/>
              </a:lnSpc>
              <a:spcBef>
                <a:spcPct val="0"/>
              </a:spcBef>
            </a:pPr>
            <a:r>
              <a:rPr lang="en-US" b="true" sz="8800">
                <a:solidFill>
                  <a:srgbClr val="000000"/>
                </a:solidFill>
                <a:latin typeface="Open Sans"/>
              </a:rPr>
              <a:t>24-HR EMOTIONS ACTIVITY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09FE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618404" y="4376341"/>
            <a:ext cx="15813192" cy="41812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99"/>
              </a:lnSpc>
            </a:pPr>
            <a:r>
              <a:rPr lang="en-US" b="true" sz="8000">
                <a:solidFill>
                  <a:srgbClr val="FFFFFF"/>
                </a:solidFill>
                <a:latin typeface="Open Sans"/>
              </a:rPr>
              <a:t>T</a:t>
            </a:r>
            <a:r>
              <a:rPr lang="en-US" b="true" sz="8000">
                <a:solidFill>
                  <a:srgbClr val="FFFFFF"/>
                </a:solidFill>
                <a:latin typeface="Open Sans"/>
              </a:rPr>
              <a:t>HE GENOS MODEL OF EMOTIONALLY INTELLIGENT</a:t>
            </a:r>
          </a:p>
          <a:p>
            <a:pPr algn="ctr">
              <a:lnSpc>
                <a:spcPts val="11200"/>
              </a:lnSpc>
            </a:pPr>
            <a:r>
              <a:rPr lang="en-US" b="true" sz="8000">
                <a:solidFill>
                  <a:srgbClr val="FFFFFF"/>
                </a:solidFill>
                <a:latin typeface="Open Sans"/>
              </a:rPr>
              <a:t>LEADERSHIP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-5400000">
            <a:off x="9152930" y="8892480"/>
            <a:ext cx="1450641" cy="22583599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8554088" y="13040242"/>
            <a:ext cx="1941824" cy="5145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8549371" y="12865967"/>
            <a:ext cx="1951258" cy="517083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197193" y="647700"/>
            <a:ext cx="16655615" cy="1953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39"/>
              </a:lnSpc>
              <a:spcBef>
                <a:spcPct val="0"/>
              </a:spcBef>
            </a:pPr>
            <a:r>
              <a:rPr lang="en-US" b="true" sz="5600">
                <a:solidFill>
                  <a:srgbClr val="000000"/>
                </a:solidFill>
                <a:latin typeface="Open Sans"/>
              </a:rPr>
              <a:t>THE GENOS MODEL OF EMOTIONALLY INTELLIGENT LEADERSHIP COMPETENCIES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1286" t="0" r="1286" b="0"/>
          <a:stretch>
            <a:fillRect/>
          </a:stretch>
        </p:blipFill>
        <p:spPr>
          <a:xfrm flipH="false" flipV="false" rot="0">
            <a:off x="2623804" y="3263573"/>
            <a:ext cx="13802392" cy="938562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name="Picture 2" id="2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1212273" y="909205"/>
            <a:ext cx="16625455" cy="12469091"/>
          </a:xfrm>
          <a:prstGeom prst="rect">
            <a:avLst/>
          </a:prstGeom>
        </p:spPr>
      </p:pic>
      <p:sp>
        <p:nvSpPr>
          <p:cNvPr name="TextBox 3" id="3"/>
          <p:cNvSpPr txBox="true"/>
          <p:nvPr/>
        </p:nvSpPr>
        <p:spPr>
          <a:xfrm rot="0">
            <a:off x="1921093" y="10407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  <p:pic>
        <p:nvPicPr>
          <p:cNvPr name="Picture 4" id="4"/>
          <p:cNvPicPr>
            <a:picLocks noChangeAspect="true"/>
          </p:cNvPicPr>
          <p:nvPr/>
        </p:nvPicPr>
        <p:blipFill>
          <a:blip r:embed="rId3"/>
          <a:srcRect l="0" t="0" r="0" b="0"/>
          <a:stretch>
            <a:fillRect/>
          </a:stretch>
        </p:blipFill>
        <p:spPr>
          <a:xfrm flipH="false" flipV="false" rot="0">
            <a:off x="1402773" y="1099705"/>
            <a:ext cx="16625455" cy="1246909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2111593" y="1231221"/>
            <a:ext cx="15207815" cy="12268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80"/>
              </a:lnSpc>
              <a:spcBef>
                <a:spcPct val="0"/>
              </a:spcBef>
            </a:pPr>
            <a:r>
              <a:rPr lang="en-US" b="true" sz="7200">
                <a:solidFill>
                  <a:srgbClr val="000000"/>
                </a:solidFill>
                <a:latin typeface="Open Sans"/>
              </a:rPr>
              <a:t>DOES THE GAP MATTER?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DADYm8ZMgiU</dc:identifier>
  <dcterms:modified xsi:type="dcterms:W3CDTF">2011-08-01T06:04:30Z</dcterms:modified>
  <cp:revision>1</cp:revision>
  <dc:title>AU L Introduction to EI</dc:title>
</cp:coreProperties>
</file>