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19"/>
  </p:notesMasterIdLst>
  <p:sldIdLst>
    <p:sldId id="256" r:id="rId14"/>
    <p:sldId id="257" r:id="rId15"/>
    <p:sldId id="258" r:id="rId16"/>
    <p:sldId id="259" r:id="rId17"/>
    <p:sldId id="260" r:id="rId18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82" r:id="rId44"/>
    <p:sldId id="283" r:id="rId45"/>
    <p:sldId id="284" r:id="rId46"/>
    <p:sldId id="285" r:id="rId47"/>
  </p:sldIdLst>
  <p:sldSz cx="19050000" cy="14287500"/>
  <p:notesSz cx="6858000" cy="9144000"/>
  <p:embeddedFontLst>
    <p:embeddedFont>
      <p:font typeface="Open Sans" charset="1" panose="020B0606030504020204"/>
      <p:regular r:id="rId6"/>
      <p:bold r:id="rId7"/>
      <p:italic r:id="rId8"/>
      <p:boldItalic r:id="rId9"/>
    </p:embeddedFont>
    <p:embeddedFont>
      <p:font typeface="Arimo" charset="1" panose="020B0604020202020204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slides/slide1.xml" Type="http://schemas.openxmlformats.org/officeDocument/2006/relationships/slide"/><Relationship Id="rId15" Target="slides/slide2.xml" Type="http://schemas.openxmlformats.org/officeDocument/2006/relationships/slide"/><Relationship Id="rId16" Target="slides/slide3.xml" Type="http://schemas.openxmlformats.org/officeDocument/2006/relationships/slide"/><Relationship Id="rId17" Target="slides/slide4.xml" Type="http://schemas.openxmlformats.org/officeDocument/2006/relationships/slide"/><Relationship Id="rId18" Target="slides/slide5.xml" Type="http://schemas.openxmlformats.org/officeDocument/2006/relationships/slide"/><Relationship Id="rId19" Target="notesMasters/notesMaster1.xml" Type="http://schemas.openxmlformats.org/officeDocument/2006/relationships/notesMaster"/><Relationship Id="rId2" Target="presProps.xml" Type="http://schemas.openxmlformats.org/officeDocument/2006/relationships/presProps"/><Relationship Id="rId20" Target="theme/theme2.xml" Type="http://schemas.openxmlformats.org/officeDocument/2006/relationships/theme"/><Relationship Id="rId21" Target="notesSlides/notesSlide1.xml" Type="http://schemas.openxmlformats.org/officeDocument/2006/relationships/notesSlide"/><Relationship Id="rId22" Target="slides/slide6.xml" Type="http://schemas.openxmlformats.org/officeDocument/2006/relationships/slide"/><Relationship Id="rId23" Target="slides/slide7.xml" Type="http://schemas.openxmlformats.org/officeDocument/2006/relationships/slide"/><Relationship Id="rId24" Target="slides/slide8.xml" Type="http://schemas.openxmlformats.org/officeDocument/2006/relationships/slide"/><Relationship Id="rId25" Target="slides/slide9.xml" Type="http://schemas.openxmlformats.org/officeDocument/2006/relationships/slide"/><Relationship Id="rId26" Target="slides/slide10.xml" Type="http://schemas.openxmlformats.org/officeDocument/2006/relationships/slide"/><Relationship Id="rId27" Target="slides/slide11.xml" Type="http://schemas.openxmlformats.org/officeDocument/2006/relationships/slide"/><Relationship Id="rId28" Target="slides/slide12.xml" Type="http://schemas.openxmlformats.org/officeDocument/2006/relationships/slide"/><Relationship Id="rId29" Target="slides/slide13.xml" Type="http://schemas.openxmlformats.org/officeDocument/2006/relationships/slide"/><Relationship Id="rId3" Target="viewProps.xml" Type="http://schemas.openxmlformats.org/officeDocument/2006/relationships/viewProps"/><Relationship Id="rId30" Target="slides/slide14.xml" Type="http://schemas.openxmlformats.org/officeDocument/2006/relationships/slide"/><Relationship Id="rId31" Target="slides/slide15.xml" Type="http://schemas.openxmlformats.org/officeDocument/2006/relationships/slide"/><Relationship Id="rId32" Target="slides/slide16.xml" Type="http://schemas.openxmlformats.org/officeDocument/2006/relationships/slide"/><Relationship Id="rId33" Target="slides/slide17.xml" Type="http://schemas.openxmlformats.org/officeDocument/2006/relationships/slide"/><Relationship Id="rId34" Target="slides/slide18.xml" Type="http://schemas.openxmlformats.org/officeDocument/2006/relationships/slide"/><Relationship Id="rId35" Target="slides/slide19.xml" Type="http://schemas.openxmlformats.org/officeDocument/2006/relationships/slide"/><Relationship Id="rId36" Target="slides/slide20.xml" Type="http://schemas.openxmlformats.org/officeDocument/2006/relationships/slide"/><Relationship Id="rId37" Target="slides/slide21.xml" Type="http://schemas.openxmlformats.org/officeDocument/2006/relationships/slide"/><Relationship Id="rId38" Target="slides/slide22.xml" Type="http://schemas.openxmlformats.org/officeDocument/2006/relationships/slide"/><Relationship Id="rId39" Target="slides/slide23.xml" Type="http://schemas.openxmlformats.org/officeDocument/2006/relationships/slide"/><Relationship Id="rId4" Target="theme/theme1.xml" Type="http://schemas.openxmlformats.org/officeDocument/2006/relationships/theme"/><Relationship Id="rId40" Target="slides/slide24.xml" Type="http://schemas.openxmlformats.org/officeDocument/2006/relationships/slide"/><Relationship Id="rId41" Target="slides/slide25.xml" Type="http://schemas.openxmlformats.org/officeDocument/2006/relationships/slide"/><Relationship Id="rId42" Target="slides/slide26.xml" Type="http://schemas.openxmlformats.org/officeDocument/2006/relationships/slide"/><Relationship Id="rId43" Target="notesSlides/notesSlide2.xml" Type="http://schemas.openxmlformats.org/officeDocument/2006/relationships/notesSlide"/><Relationship Id="rId44" Target="slides/slide27.xml" Type="http://schemas.openxmlformats.org/officeDocument/2006/relationships/slide"/><Relationship Id="rId45" Target="slides/slide28.xml" Type="http://schemas.openxmlformats.org/officeDocument/2006/relationships/slide"/><Relationship Id="rId46" Target="slides/slide29.xml" Type="http://schemas.openxmlformats.org/officeDocument/2006/relationships/slide"/><Relationship Id="rId47" Target="slides/slide30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6.xml" Type="http://schemas.openxmlformats.org/officeDocument/2006/relationships/slide"/></Relationships>
</file>

<file path=ppt/notesSlides/notesSlide1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</p:cSld>
</p:notes>
</file>

<file path=ppt/notesSlides/notesSlide2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Relationship Id="rId3" Target="../media/image10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jpeg" Type="http://schemas.openxmlformats.org/officeDocument/2006/relationships/image"/><Relationship Id="rId3" Target="../media/image10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16.jpe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17.jpe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18.jpe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19.jpe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18.jpeg" Type="http://schemas.openxmlformats.org/officeDocument/2006/relationships/image"/><Relationship Id="rId4" Target="../media/image20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19.jpeg" Type="http://schemas.openxmlformats.org/officeDocument/2006/relationships/image"/><Relationship Id="rId4" Target="../media/image20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jpeg" Type="http://schemas.openxmlformats.org/officeDocument/2006/relationships/image"/><Relationship Id="rId3" Target="../media/image2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jpe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3.jpe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jpe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jpeg" Type="http://schemas.openxmlformats.org/officeDocument/2006/relationships/image"/><Relationship Id="rId3" Target="../media/image10.jpe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jpeg" Type="http://schemas.openxmlformats.org/officeDocument/2006/relationships/image"/><Relationship Id="rId3" Target="../media/image10.jpe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8.jpe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6.jpe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7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8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10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jpeg" Type="http://schemas.openxmlformats.org/officeDocument/2006/relationships/image"/><Relationship Id="rId3" Target="../media/image10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Relationship Id="rId3" Target="../media/image10.jpe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jpeg" Type="http://schemas.openxmlformats.org/officeDocument/2006/relationships/image"/><Relationship Id="rId3" Target="../media/image10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5399999">
            <a:off x="-1007253" y="7050773"/>
            <a:ext cx="7760900" cy="743363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-10800000">
            <a:off x="-1859544" y="-216947"/>
            <a:ext cx="12369223" cy="11874454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5099621" y="4184864"/>
            <a:ext cx="12521629" cy="5801187"/>
            <a:chOff x="0" y="0"/>
            <a:chExt cx="16695506" cy="7734915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6520195"/>
              <a:ext cx="16695506" cy="121472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6848"/>
                </a:lnSpc>
              </a:pPr>
              <a:r>
                <a:rPr lang="en-US" b="true" sz="6400">
                  <a:solidFill>
                    <a:srgbClr val="FFBA33"/>
                  </a:solidFill>
                  <a:latin typeface="Open Sans"/>
                </a:rPr>
                <a:t>A</a:t>
              </a:r>
              <a:r>
                <a:rPr lang="en-US" b="true" sz="6400">
                  <a:solidFill>
                    <a:srgbClr val="FFBA33"/>
                  </a:solidFill>
                  <a:latin typeface="Open Sans"/>
                </a:rPr>
                <a:t>SSESSMENT</a:t>
              </a:r>
              <a:r>
                <a:rPr lang="en-US" b="true" sz="6400">
                  <a:solidFill>
                    <a:srgbClr val="000000"/>
                  </a:solidFill>
                  <a:latin typeface="Open Sans"/>
                </a:rPr>
                <a:t> </a:t>
              </a:r>
              <a:r>
                <a:rPr lang="en-US" b="true" sz="6400">
                  <a:solidFill>
                    <a:srgbClr val="009FE3"/>
                  </a:solidFill>
                  <a:latin typeface="Open Sans"/>
                </a:rPr>
                <a:t>REPORTS</a:t>
              </a:r>
            </a:p>
          </p:txBody>
        </p:sp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4"/>
            <a:srcRect l="0" t="0" r="0" b="0"/>
            <a:stretch>
              <a:fillRect/>
            </a:stretch>
          </p:blipFill>
          <p:spPr>
            <a:xfrm flipH="false" flipV="false" rot="0">
              <a:off x="8499747" y="2839920"/>
              <a:ext cx="8195759" cy="2130897"/>
            </a:xfrm>
            <a:prstGeom prst="rect">
              <a:avLst/>
            </a:prstGeom>
          </p:spPr>
        </p:pic>
        <p:sp>
          <p:nvSpPr>
            <p:cNvPr name="TextBox 7" id="7"/>
            <p:cNvSpPr txBox="true"/>
            <p:nvPr/>
          </p:nvSpPr>
          <p:spPr>
            <a:xfrm rot="0">
              <a:off x="0" y="-38100"/>
              <a:ext cx="16695506" cy="11632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7000"/>
                </a:lnSpc>
              </a:pPr>
              <a:r>
                <a:rPr lang="en-US" b="true" sz="5600" spc="280">
                  <a:solidFill>
                    <a:srgbClr val="000000"/>
                  </a:solidFill>
                  <a:latin typeface="Open Sans"/>
                </a:rPr>
                <a:t>G</a:t>
              </a:r>
              <a:r>
                <a:rPr lang="en-US" b="true" sz="5600" spc="280">
                  <a:solidFill>
                    <a:srgbClr val="000000"/>
                  </a:solidFill>
                  <a:latin typeface="Open Sans"/>
                </a:rPr>
                <a:t>ROUP DEBRIEFING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6625" y="2390603"/>
            <a:ext cx="8484625" cy="57975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 reflect how well you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d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emonstrate emotionally intelligent workplace behaviour</a:t>
            </a:r>
          </a:p>
          <a:p>
            <a:pPr algn="l" marL="792480" indent="-396240" lvl="1">
              <a:lnSpc>
                <a:spcPts val="6719"/>
              </a:lnSpc>
              <a:spcBef>
                <a:spcPct val="0"/>
              </a:spcBef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 do not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ref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lect your actual 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EQ or innate level of emotional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intelligence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76" t="0" r="176" b="0"/>
          <a:stretch>
            <a:fillRect/>
          </a:stretch>
        </p:blipFill>
        <p:spPr>
          <a:xfrm flipH="false" flipV="false" rot="0">
            <a:off x="1428750" y="2476328"/>
            <a:ext cx="6581065" cy="933484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554088" y="13040242"/>
            <a:ext cx="1941824" cy="51458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6625" y="2390603"/>
            <a:ext cx="8484625" cy="57975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 reflect how well you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d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emonstrate emotionally intelligent workplace behaviour</a:t>
            </a:r>
          </a:p>
          <a:p>
            <a:pPr algn="l" marL="792480" indent="-396240" lvl="1">
              <a:lnSpc>
                <a:spcPts val="6719"/>
              </a:lnSpc>
              <a:spcBef>
                <a:spcPct val="0"/>
              </a:spcBef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 do not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ref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lect your actual 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EQ or innate level of emotional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intelligence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76" t="0" r="176" b="0"/>
          <a:stretch>
            <a:fillRect/>
          </a:stretch>
        </p:blipFill>
        <p:spPr>
          <a:xfrm flipH="false" flipV="false" rot="0">
            <a:off x="1428750" y="2476328"/>
            <a:ext cx="6581065" cy="933484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554088" y="13040242"/>
            <a:ext cx="1941824" cy="51458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921093" y="1295400"/>
            <a:ext cx="15207815" cy="1223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  <a:spcBef>
                <a:spcPct val="0"/>
              </a:spcBef>
            </a:pPr>
            <a:r>
              <a:rPr lang="en-US" b="true" sz="7200">
                <a:solidFill>
                  <a:srgbClr val="000000"/>
                </a:solidFill>
                <a:latin typeface="Open Sans"/>
              </a:rPr>
              <a:t>INSIGHTS FROM YOUR RESULTS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3316311" y="4944396"/>
            <a:ext cx="13566185" cy="42059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662"/>
              </a:lnSpc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- Opport</a:t>
            </a:r>
            <a:r>
              <a:rPr lang="en-US" sz="4044">
                <a:solidFill>
                  <a:srgbClr val="000000"/>
                </a:solidFill>
                <a:latin typeface="Open Sans"/>
              </a:rPr>
              <a:t>un</a:t>
            </a:r>
            <a:r>
              <a:rPr lang="en-US" sz="4044">
                <a:solidFill>
                  <a:srgbClr val="000000"/>
                </a:solidFill>
                <a:latin typeface="Open Sans"/>
              </a:rPr>
              <a:t>ity</a:t>
            </a:r>
          </a:p>
          <a:p>
            <a:pPr>
              <a:lnSpc>
                <a:spcPts val="5662"/>
              </a:lnSpc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- Personal context</a:t>
            </a:r>
          </a:p>
          <a:p>
            <a:pPr>
              <a:lnSpc>
                <a:spcPts val="5662"/>
              </a:lnSpc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- Culture</a:t>
            </a:r>
          </a:p>
          <a:p>
            <a:pPr>
              <a:lnSpc>
                <a:spcPts val="5662"/>
              </a:lnSpc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- Nature/Nature</a:t>
            </a:r>
          </a:p>
          <a:p>
            <a:pPr>
              <a:lnSpc>
                <a:spcPts val="5662"/>
              </a:lnSpc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- Motivation</a:t>
            </a:r>
          </a:p>
          <a:p>
            <a:pPr>
              <a:lnSpc>
                <a:spcPts val="5662"/>
              </a:lnSpc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- Relationships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574991" y="3282953"/>
            <a:ext cx="13649069" cy="13842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67767" indent="-333883" lvl="1">
              <a:lnSpc>
                <a:spcPts val="5662"/>
              </a:lnSpc>
              <a:buFont typeface="Arial"/>
              <a:buChar char="•"/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How oft</a:t>
            </a:r>
            <a:r>
              <a:rPr lang="en-US" sz="4044">
                <a:solidFill>
                  <a:srgbClr val="000000"/>
                </a:solidFill>
                <a:latin typeface="Open Sans"/>
              </a:rPr>
              <a:t>en you demonstrate emotionally intelligent workplace behaviour is influenced by: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574991" y="9502043"/>
            <a:ext cx="13649069" cy="13842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67767" indent="-333883" lvl="1">
              <a:lnSpc>
                <a:spcPts val="5662"/>
              </a:lnSpc>
              <a:buFont typeface="Arial"/>
              <a:buChar char="•"/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Co</a:t>
            </a:r>
            <a:r>
              <a:rPr lang="en-US" sz="4044">
                <a:solidFill>
                  <a:srgbClr val="000000"/>
                </a:solidFill>
                <a:latin typeface="Open Sans"/>
              </a:rPr>
              <a:t>nsider these factors to help you interpret your results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921093" y="1050246"/>
            <a:ext cx="15207815" cy="10956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60"/>
              </a:lnSpc>
              <a:spcBef>
                <a:spcPct val="0"/>
              </a:spcBef>
            </a:pPr>
            <a:r>
              <a:rPr lang="en-US" b="true" sz="6400">
                <a:solidFill>
                  <a:srgbClr val="000000"/>
                </a:solidFill>
                <a:latin typeface="Open Sans"/>
              </a:rPr>
              <a:t>THE VALIDITY OF YOUR RESULTS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9992" r="0" b="0"/>
          <a:stretch>
            <a:fillRect/>
          </a:stretch>
        </p:blipFill>
        <p:spPr>
          <a:xfrm flipH="false" flipV="false" rot="0">
            <a:off x="2931840" y="2544619"/>
            <a:ext cx="13186320" cy="919826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921093" y="1050246"/>
            <a:ext cx="15207815" cy="10956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60"/>
              </a:lnSpc>
              <a:spcBef>
                <a:spcPct val="0"/>
              </a:spcBef>
            </a:pPr>
            <a:r>
              <a:rPr lang="en-US" b="true" sz="6400">
                <a:solidFill>
                  <a:srgbClr val="000000"/>
                </a:solidFill>
                <a:latin typeface="Open Sans"/>
              </a:rPr>
              <a:t>THE VALIDITY OF YOUR RESULTS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2821254" y="2981402"/>
            <a:ext cx="13407493" cy="8324696"/>
            <a:chOff x="0" y="0"/>
            <a:chExt cx="17876657" cy="11099595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3"/>
            <a:srcRect l="0" t="0" r="0" b="51443"/>
            <a:stretch>
              <a:fillRect/>
            </a:stretch>
          </p:blipFill>
          <p:spPr>
            <a:xfrm flipH="false" flipV="false" rot="0">
              <a:off x="0" y="0"/>
              <a:ext cx="17876657" cy="8878412"/>
            </a:xfrm>
            <a:prstGeom prst="rect">
              <a:avLst/>
            </a:prstGeom>
          </p:spPr>
        </p:pic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3"/>
            <a:srcRect l="0" t="87852" r="872" b="0"/>
            <a:stretch>
              <a:fillRect/>
            </a:stretch>
          </p:blipFill>
          <p:spPr>
            <a:xfrm flipH="false" flipV="false" rot="0">
              <a:off x="0" y="8878412"/>
              <a:ext cx="17720730" cy="222118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921093" y="1040721"/>
            <a:ext cx="15207815" cy="1223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  <a:spcBef>
                <a:spcPct val="0"/>
              </a:spcBef>
            </a:pPr>
            <a:r>
              <a:rPr lang="en-US" b="true" sz="7200">
                <a:solidFill>
                  <a:srgbClr val="000000"/>
                </a:solidFill>
                <a:latin typeface="Open Sans"/>
              </a:rPr>
              <a:t>THE ASSESSMENT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66596"/>
          <a:stretch>
            <a:fillRect/>
          </a:stretch>
        </p:blipFill>
        <p:spPr>
          <a:xfrm flipH="false" flipV="false" rot="0">
            <a:off x="1905158" y="5454290"/>
            <a:ext cx="15239683" cy="3378921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905158" y="3120023"/>
            <a:ext cx="14870550" cy="1423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Open Sans"/>
              </a:rPr>
              <a:t>1. Measures how important it is to your colleagues, that you demonstrate emotionally intelligent w</a:t>
            </a:r>
            <a:r>
              <a:rPr lang="en-US" sz="4200">
                <a:solidFill>
                  <a:srgbClr val="000000"/>
                </a:solidFill>
                <a:latin typeface="Open Sans"/>
              </a:rPr>
              <a:t>orkplace behaviour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921093" y="9700829"/>
            <a:ext cx="14870550" cy="1423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Open Sans"/>
              </a:rPr>
              <a:t>2. Measures how well you demonstrate the competencies of the model in comparison to others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921093" y="1040721"/>
            <a:ext cx="15207815" cy="1223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  <a:spcBef>
                <a:spcPct val="0"/>
              </a:spcBef>
            </a:pPr>
            <a:r>
              <a:rPr lang="en-US" b="true" sz="7200">
                <a:solidFill>
                  <a:srgbClr val="000000"/>
                </a:solidFill>
                <a:latin typeface="Open Sans"/>
              </a:rPr>
              <a:t>THE ASSESSMENT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1270" r="0" b="1270"/>
          <a:stretch>
            <a:fillRect/>
          </a:stretch>
        </p:blipFill>
        <p:spPr>
          <a:xfrm flipH="false" flipV="false" rot="0">
            <a:off x="1921093" y="5906434"/>
            <a:ext cx="15239683" cy="3378921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905158" y="3120023"/>
            <a:ext cx="14870550" cy="2149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Open Sans"/>
              </a:rPr>
              <a:t>1. Measures how important it is to your direct reports, that you demonstrate emotionally intelligent leadership competencies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905158" y="9700829"/>
            <a:ext cx="14870550" cy="1423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Open Sans"/>
              </a:rPr>
              <a:t>2. Measures how well you demonstrate the competencies of the model in comparison to others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921093" y="1040721"/>
            <a:ext cx="15207815" cy="1223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  <a:spcBef>
                <a:spcPct val="0"/>
              </a:spcBef>
            </a:pPr>
            <a:r>
              <a:rPr lang="en-US" b="true" sz="7200">
                <a:solidFill>
                  <a:srgbClr val="000000"/>
                </a:solidFill>
                <a:latin typeface="Open Sans"/>
              </a:rPr>
              <a:t>BENCHMARKING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66596"/>
          <a:stretch>
            <a:fillRect/>
          </a:stretch>
        </p:blipFill>
        <p:spPr>
          <a:xfrm flipH="false" flipV="false" rot="0">
            <a:off x="1905158" y="5454290"/>
            <a:ext cx="15239683" cy="3378921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905158" y="3120023"/>
            <a:ext cx="14870550" cy="1427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Open Sans"/>
              </a:rPr>
              <a:t>The transparent rectangles represent the scores achieved by the middle 50% of the Genos benchmark group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-1847065">
            <a:off x="13062217" y="5411518"/>
            <a:ext cx="2599461" cy="214888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921093" y="1040721"/>
            <a:ext cx="15207815" cy="1223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  <a:spcBef>
                <a:spcPct val="0"/>
              </a:spcBef>
            </a:pPr>
            <a:r>
              <a:rPr lang="en-US" b="true" sz="7200">
                <a:solidFill>
                  <a:srgbClr val="000000"/>
                </a:solidFill>
                <a:latin typeface="Open Sans"/>
              </a:rPr>
              <a:t>BENCHMARKING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1270" r="0" b="1270"/>
          <a:stretch>
            <a:fillRect/>
          </a:stretch>
        </p:blipFill>
        <p:spPr>
          <a:xfrm flipH="false" flipV="false" rot="0">
            <a:off x="1905158" y="5454290"/>
            <a:ext cx="15239683" cy="3378921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905158" y="3120023"/>
            <a:ext cx="14870550" cy="1427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Open Sans"/>
              </a:rPr>
              <a:t>The transparent rectangles represent the scores achieved by the middle 50% of the Genos benchmark group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-1847065">
            <a:off x="13062217" y="5411518"/>
            <a:ext cx="2599461" cy="214888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120255" y="1479120"/>
            <a:ext cx="14809490" cy="113292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175879" y="-372070"/>
            <a:ext cx="5059598" cy="14921716"/>
            <a:chOff x="0" y="0"/>
            <a:chExt cx="6746130" cy="19895622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24601" t="0" r="24601" b="0"/>
            <a:stretch>
              <a:fillRect/>
            </a:stretch>
          </p:blipFill>
          <p:spPr>
            <a:xfrm>
              <a:off x="0" y="0"/>
              <a:ext cx="6746130" cy="19895622"/>
            </a:xfrm>
            <a:prstGeom prst="rect">
              <a:avLst/>
            </a:prstGeom>
          </p:spPr>
        </p:pic>
      </p:grpSp>
      <p:sp>
        <p:nvSpPr>
          <p:cNvPr name="TextBox 4" id="4"/>
          <p:cNvSpPr txBox="true"/>
          <p:nvPr/>
        </p:nvSpPr>
        <p:spPr>
          <a:xfrm rot="0">
            <a:off x="1096403" y="2071368"/>
            <a:ext cx="11855605" cy="1439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1398"/>
              </a:lnSpc>
            </a:pPr>
            <a:r>
              <a:rPr lang="en-US" sz="9826" b="true">
                <a:solidFill>
                  <a:srgbClr val="000000"/>
                </a:solidFill>
                <a:latin typeface="Open Sans"/>
              </a:rPr>
              <a:t>A</a:t>
            </a:r>
            <a:r>
              <a:rPr lang="en-US" b="true" sz="9826">
                <a:solidFill>
                  <a:srgbClr val="000000"/>
                </a:solidFill>
                <a:latin typeface="Open Sans"/>
              </a:rPr>
              <a:t>GENDA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96403" y="5964812"/>
            <a:ext cx="11906250" cy="33245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528319" indent="-264160" lvl="1">
              <a:lnSpc>
                <a:spcPts val="4479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Open Sans"/>
              </a:rPr>
              <a:t>Review the Genos model of Emotional Intelligence</a:t>
            </a:r>
          </a:p>
          <a:p>
            <a:pPr marL="528319" indent="-264160" lvl="1">
              <a:lnSpc>
                <a:spcPts val="4479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Open Sans"/>
              </a:rPr>
              <a:t>Explore your assessment results and actions you might be able to take improve how you de</a:t>
            </a:r>
            <a:r>
              <a:rPr lang="en-US" sz="3199">
                <a:solidFill>
                  <a:srgbClr val="000000"/>
                </a:solidFill>
                <a:latin typeface="Open Sans"/>
              </a:rPr>
              <a:t>mons</a:t>
            </a:r>
            <a:r>
              <a:rPr lang="en-US" sz="3200">
                <a:solidFill>
                  <a:srgbClr val="000000"/>
                </a:solidFill>
                <a:latin typeface="Open Sans"/>
              </a:rPr>
              <a:t>trate emotionally intelligent behaviour at work</a:t>
            </a:r>
          </a:p>
          <a:p>
            <a:pPr marL="528320" indent="-264160" lvl="1">
              <a:lnSpc>
                <a:spcPts val="4480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Open Sans"/>
              </a:rPr>
              <a:t>Explore </a:t>
            </a:r>
            <a:r>
              <a:rPr lang="en-US" sz="3200">
                <a:solidFill>
                  <a:srgbClr val="000000"/>
                </a:solidFill>
                <a:latin typeface="Open Sans"/>
              </a:rPr>
              <a:t>tools and techniques for effectively responding to your feedback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183" t="0" r="183" b="0"/>
          <a:stretch>
            <a:fillRect/>
          </a:stretch>
        </p:blipFill>
        <p:spPr>
          <a:xfrm flipH="false" flipV="false" rot="-5400000">
            <a:off x="13915430" y="-260449"/>
            <a:ext cx="5584307" cy="5362046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096403" y="4839856"/>
            <a:ext cx="11906250" cy="5339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479"/>
              </a:lnSpc>
            </a:pPr>
            <a:r>
              <a:rPr lang="en-US" sz="3200">
                <a:solidFill>
                  <a:srgbClr val="000000"/>
                </a:solidFill>
                <a:latin typeface="Open Sans"/>
              </a:rPr>
              <a:t>I</a:t>
            </a:r>
            <a:r>
              <a:rPr lang="en-US" sz="3199">
                <a:solidFill>
                  <a:srgbClr val="000000"/>
                </a:solidFill>
                <a:latin typeface="Open Sans"/>
              </a:rPr>
              <a:t>n today's session, we will: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62" r="0" b="162"/>
          <a:stretch>
            <a:fillRect/>
          </a:stretch>
        </p:blipFill>
        <p:spPr>
          <a:xfrm flipH="false" flipV="false" rot="0">
            <a:off x="2120255" y="1479120"/>
            <a:ext cx="14809490" cy="1132925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1428750" y="2903339"/>
            <a:ext cx="16192500" cy="848082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1428750" y="3986212"/>
            <a:ext cx="16192500" cy="63150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6625" y="2390603"/>
            <a:ext cx="8484625" cy="49641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General tips on how to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d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evelop each competency of EI</a:t>
            </a:r>
          </a:p>
          <a:p>
            <a:pPr algn="l" marL="792480" indent="-396240" lvl="1">
              <a:lnSpc>
                <a:spcPts val="6719"/>
              </a:lnSpc>
              <a:spcBef>
                <a:spcPct val="0"/>
              </a:spcBef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Specif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ic tips for each questi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on/behaviour of the assessment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76" t="0" r="176" b="0"/>
          <a:stretch>
            <a:fillRect/>
          </a:stretch>
        </p:blipFill>
        <p:spPr>
          <a:xfrm flipH="false" flipV="false" rot="0">
            <a:off x="1428750" y="2476328"/>
            <a:ext cx="6581065" cy="933484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554088" y="13040242"/>
            <a:ext cx="1941824" cy="51458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76" t="0" r="176" b="0"/>
          <a:stretch>
            <a:fillRect/>
          </a:stretch>
        </p:blipFill>
        <p:spPr>
          <a:xfrm flipH="false" flipV="false" rot="0">
            <a:off x="1428750" y="2476328"/>
            <a:ext cx="6581065" cy="933484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554088" y="13040242"/>
            <a:ext cx="1941824" cy="514583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6625" y="2390603"/>
            <a:ext cx="8484625" cy="49641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General tips on how to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d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evelop each competency of EI</a:t>
            </a:r>
          </a:p>
          <a:p>
            <a:pPr algn="l" marL="792480" indent="-396240" lvl="1">
              <a:lnSpc>
                <a:spcPts val="6719"/>
              </a:lnSpc>
              <a:spcBef>
                <a:spcPct val="0"/>
              </a:spcBef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Specif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ic tips for each questi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on/behaviour of the assessment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921093" y="1295400"/>
            <a:ext cx="15207815" cy="1223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  <a:spcBef>
                <a:spcPct val="0"/>
              </a:spcBef>
            </a:pPr>
            <a:r>
              <a:rPr lang="en-US" b="true" sz="7200">
                <a:solidFill>
                  <a:srgbClr val="000000"/>
                </a:solidFill>
                <a:latin typeface="Open Sans"/>
              </a:rPr>
              <a:t>ASSESSMENT REVIEW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574991" y="3282953"/>
            <a:ext cx="13649069" cy="56167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67766" indent="-333883" lvl="1">
              <a:lnSpc>
                <a:spcPts val="5662"/>
              </a:lnSpc>
              <a:buFont typeface="Arial"/>
              <a:buChar char="•"/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You are about</a:t>
            </a:r>
            <a:r>
              <a:rPr lang="en-US" sz="4044">
                <a:solidFill>
                  <a:srgbClr val="000000"/>
                </a:solidFill>
                <a:latin typeface="Open Sans"/>
              </a:rPr>
              <a:t> to receive your personal assessment results</a:t>
            </a:r>
          </a:p>
          <a:p>
            <a:pPr marL="667766" indent="-333883" lvl="1">
              <a:lnSpc>
                <a:spcPts val="5662"/>
              </a:lnSpc>
              <a:buFont typeface="Arial"/>
              <a:buChar char="•"/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Find a quiet spot and read through your report</a:t>
            </a:r>
          </a:p>
          <a:p>
            <a:pPr marL="667766" indent="-333883" lvl="1">
              <a:lnSpc>
                <a:spcPts val="5662"/>
              </a:lnSpc>
              <a:buFont typeface="Arial"/>
              <a:buChar char="•"/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Capture key insights</a:t>
            </a:r>
          </a:p>
          <a:p>
            <a:pPr marL="667766" indent="-333883" lvl="1">
              <a:lnSpc>
                <a:spcPts val="5662"/>
              </a:lnSpc>
              <a:buFont typeface="Arial"/>
              <a:buChar char="•"/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Highlight both strengths and opportunities for development</a:t>
            </a:r>
          </a:p>
          <a:p>
            <a:pPr marL="667767" indent="-333883" lvl="1">
              <a:lnSpc>
                <a:spcPts val="5662"/>
              </a:lnSpc>
              <a:buFont typeface="Arial"/>
              <a:buChar char="•"/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I will be available to answer any questions that you have about your results and how to read your report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97193" y="819468"/>
            <a:ext cx="16655615" cy="10956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60"/>
              </a:lnSpc>
              <a:spcBef>
                <a:spcPct val="0"/>
              </a:spcBef>
            </a:pPr>
            <a:r>
              <a:rPr lang="en-US" b="true" sz="6400">
                <a:solidFill>
                  <a:srgbClr val="000000"/>
                </a:solidFill>
                <a:latin typeface="Open Sans"/>
              </a:rPr>
              <a:t>INSIGHTS FROM YOUR RESULTS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4007376" y="1914208"/>
            <a:ext cx="11035247" cy="1103524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97193" y="1304925"/>
            <a:ext cx="16655615" cy="10956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60"/>
              </a:lnSpc>
              <a:spcBef>
                <a:spcPct val="0"/>
              </a:spcBef>
            </a:pPr>
            <a:r>
              <a:rPr lang="en-US" b="true" sz="6400">
                <a:solidFill>
                  <a:srgbClr val="000000"/>
                </a:solidFill>
                <a:latin typeface="Open Sans"/>
              </a:rPr>
              <a:t>SMALL GROUP ACTIVITY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197193" y="2824911"/>
            <a:ext cx="16655615" cy="2943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9"/>
              </a:lnSpc>
              <a:spcBef>
                <a:spcPct val="0"/>
              </a:spcBef>
            </a:pPr>
            <a:r>
              <a:rPr lang="en-US" b="true" sz="5600">
                <a:solidFill>
                  <a:srgbClr val="FFA600"/>
                </a:solidFill>
                <a:latin typeface="Open Sans"/>
              </a:rPr>
              <a:t>CAPTURE INSIGHTS</a:t>
            </a:r>
          </a:p>
          <a:p>
            <a:pPr algn="ctr">
              <a:lnSpc>
                <a:spcPts val="7839"/>
              </a:lnSpc>
              <a:spcBef>
                <a:spcPct val="0"/>
              </a:spcBef>
            </a:pPr>
            <a:r>
              <a:rPr lang="en-US" b="true" sz="5600">
                <a:solidFill>
                  <a:srgbClr val="AB30C7"/>
                </a:solidFill>
                <a:latin typeface="Open Sans"/>
              </a:rPr>
              <a:t>CAPTURE DRAFT ACTIONS</a:t>
            </a:r>
          </a:p>
          <a:p>
            <a:pPr algn="ctr">
              <a:lnSpc>
                <a:spcPts val="7839"/>
              </a:lnSpc>
              <a:spcBef>
                <a:spcPct val="0"/>
              </a:spcBef>
            </a:pPr>
            <a:r>
              <a:rPr lang="en-US" b="true" sz="5600">
                <a:solidFill>
                  <a:srgbClr val="009FE3"/>
                </a:solidFill>
                <a:latin typeface="Open Sans"/>
              </a:rPr>
              <a:t>CAPTURE CLARIFYING QUESTIONS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145682" y="7812542"/>
            <a:ext cx="14758636" cy="4316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594361" indent="-297181" lvl="1">
              <a:lnSpc>
                <a:spcPts val="5040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Open Sans"/>
              </a:rPr>
              <a:t>Go over the Response Process together in the back of your reports</a:t>
            </a:r>
          </a:p>
          <a:p>
            <a:pPr marL="594361" indent="-297181" lvl="1">
              <a:lnSpc>
                <a:spcPts val="5040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Open Sans"/>
              </a:rPr>
              <a:t>Each take a turn to conducting the response process using the information you gathered around your results (Insights, Actions and Clarifying questions)</a:t>
            </a:r>
          </a:p>
          <a:p>
            <a:pPr marL="594361" indent="-297181" lvl="1">
              <a:lnSpc>
                <a:spcPts val="5040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Open Sans"/>
              </a:rPr>
              <a:t>Peer coach and mentor each other on your approach</a:t>
            </a:r>
          </a:p>
          <a:p>
            <a:pPr marL="594360" indent="-297180" lvl="1">
              <a:lnSpc>
                <a:spcPts val="5040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Open Sans"/>
              </a:rPr>
              <a:t>Repeat until everyone has had a go at conducting the response process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661792" y="6812726"/>
            <a:ext cx="15726416" cy="5953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Open Sans"/>
              </a:rPr>
              <a:t>Working in small groups (e.g. trios):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921093" y="1295400"/>
            <a:ext cx="15207815" cy="1223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  <a:spcBef>
                <a:spcPct val="0"/>
              </a:spcBef>
            </a:pPr>
            <a:r>
              <a:rPr lang="en-US" b="true" sz="7200">
                <a:solidFill>
                  <a:srgbClr val="000000"/>
                </a:solidFill>
                <a:latin typeface="Open Sans"/>
              </a:rPr>
              <a:t>ASSESSMENT REVIEW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574991" y="3282953"/>
            <a:ext cx="13649069" cy="42059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67766" indent="-333883" lvl="1">
              <a:lnSpc>
                <a:spcPts val="5662"/>
              </a:lnSpc>
              <a:buFont typeface="Arial"/>
              <a:buChar char="•"/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Seeking feedback</a:t>
            </a:r>
            <a:r>
              <a:rPr lang="en-US" sz="4044">
                <a:solidFill>
                  <a:srgbClr val="000000"/>
                </a:solidFill>
                <a:latin typeface="Open Sans"/>
              </a:rPr>
              <a:t> from colleagues is fundamental to becoming more self-aware and developing our emot</a:t>
            </a:r>
            <a:r>
              <a:rPr lang="en-US" sz="4044">
                <a:solidFill>
                  <a:srgbClr val="000000"/>
                </a:solidFill>
                <a:latin typeface="Open Sans"/>
              </a:rPr>
              <a:t>ion</a:t>
            </a:r>
            <a:r>
              <a:rPr lang="en-US" sz="4044">
                <a:solidFill>
                  <a:srgbClr val="000000"/>
                </a:solidFill>
                <a:latin typeface="Open Sans"/>
              </a:rPr>
              <a:t>ally intelligent workplace behaviour</a:t>
            </a:r>
          </a:p>
          <a:p>
            <a:pPr marL="667767" indent="-333883" lvl="1">
              <a:lnSpc>
                <a:spcPts val="5662"/>
              </a:lnSpc>
              <a:buFont typeface="Arial"/>
              <a:buChar char="•"/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Your colleagues can help you validate insights from your report and offer input into the actions you are planning to take in response to your feedback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921093" y="1295400"/>
            <a:ext cx="15207815" cy="1223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80"/>
              </a:lnSpc>
              <a:spcBef>
                <a:spcPct val="0"/>
              </a:spcBef>
            </a:pPr>
            <a:r>
              <a:rPr lang="en-US" b="true" sz="7200">
                <a:solidFill>
                  <a:srgbClr val="000000"/>
                </a:solidFill>
                <a:latin typeface="Open Sans"/>
              </a:rPr>
              <a:t>PRACTICE INSIGHTS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574991" y="3282953"/>
            <a:ext cx="13649069" cy="27951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67766" indent="-333883" lvl="1">
              <a:lnSpc>
                <a:spcPts val="5662"/>
              </a:lnSpc>
              <a:buFont typeface="Arial"/>
              <a:buChar char="•"/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In pairs</a:t>
            </a:r>
            <a:r>
              <a:rPr lang="en-US" sz="4044">
                <a:solidFill>
                  <a:srgbClr val="000000"/>
                </a:solidFill>
                <a:latin typeface="Open Sans"/>
              </a:rPr>
              <a:t> practise applying the approach to ‘Resp</a:t>
            </a:r>
            <a:r>
              <a:rPr lang="en-US" sz="4044">
                <a:solidFill>
                  <a:srgbClr val="000000"/>
                </a:solidFill>
                <a:latin typeface="Open Sans"/>
              </a:rPr>
              <a:t>on</a:t>
            </a:r>
            <a:r>
              <a:rPr lang="en-US" sz="4044">
                <a:solidFill>
                  <a:srgbClr val="000000"/>
                </a:solidFill>
                <a:latin typeface="Open Sans"/>
              </a:rPr>
              <a:t>ding to your feedback’</a:t>
            </a:r>
          </a:p>
          <a:p>
            <a:pPr marL="667767" indent="-333883" lvl="1">
              <a:lnSpc>
                <a:spcPts val="5662"/>
              </a:lnSpc>
              <a:buFont typeface="Arial"/>
              <a:buChar char="•"/>
            </a:pPr>
            <a:r>
              <a:rPr lang="en-US" sz="4044">
                <a:solidFill>
                  <a:srgbClr val="000000"/>
                </a:solidFill>
                <a:latin typeface="Open Sans"/>
              </a:rPr>
              <a:t>Be prepared to share insights from this exercise with the wider group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197193" y="918987"/>
            <a:ext cx="16655615" cy="19463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9"/>
              </a:lnSpc>
              <a:spcBef>
                <a:spcPct val="0"/>
              </a:spcBef>
            </a:pPr>
            <a:r>
              <a:rPr lang="en-US" b="true" sz="5600">
                <a:solidFill>
                  <a:srgbClr val="000000"/>
                </a:solidFill>
                <a:latin typeface="Open Sans"/>
              </a:rPr>
              <a:t>THE GENOS MODEL OF</a:t>
            </a:r>
          </a:p>
          <a:p>
            <a:pPr algn="ctr">
              <a:lnSpc>
                <a:spcPts val="7839"/>
              </a:lnSpc>
              <a:spcBef>
                <a:spcPct val="0"/>
              </a:spcBef>
            </a:pPr>
            <a:r>
              <a:rPr lang="en-US" b="true" sz="5600">
                <a:solidFill>
                  <a:srgbClr val="000000"/>
                </a:solidFill>
                <a:latin typeface="Open Sans"/>
              </a:rPr>
              <a:t>EMOTIONAL INTELLIGENCE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91" t="0" r="91" b="0"/>
          <a:stretch>
            <a:fillRect/>
          </a:stretch>
        </p:blipFill>
        <p:spPr>
          <a:xfrm flipH="false" flipV="false" rot="0">
            <a:off x="2623804" y="3263573"/>
            <a:ext cx="13802392" cy="938562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5399999">
            <a:off x="-1007253" y="7050773"/>
            <a:ext cx="7760900" cy="743363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-10800000">
            <a:off x="-1859544" y="-216947"/>
            <a:ext cx="12369223" cy="1187445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3264185" y="6642983"/>
            <a:ext cx="12521629" cy="11063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60"/>
              </a:lnSpc>
            </a:pPr>
            <a:r>
              <a:rPr lang="en-US" b="true" sz="8000">
                <a:solidFill>
                  <a:srgbClr val="000000"/>
                </a:solidFill>
                <a:latin typeface="Open Sans"/>
              </a:rPr>
              <a:t>THANK YOU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549371" y="12865967"/>
            <a:ext cx="1951258" cy="51708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1286" t="0" r="1286" b="0"/>
          <a:stretch>
            <a:fillRect/>
          </a:stretch>
        </p:blipFill>
        <p:spPr>
          <a:xfrm flipH="false" flipV="false" rot="0">
            <a:off x="2623804" y="3263573"/>
            <a:ext cx="13802392" cy="938562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197193" y="1352550"/>
            <a:ext cx="16655615" cy="14588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b="true" sz="4200">
                <a:solidFill>
                  <a:srgbClr val="000000"/>
                </a:solidFill>
                <a:latin typeface="Open Sans"/>
              </a:rPr>
              <a:t>THE GENOS MODEL OF</a:t>
            </a:r>
          </a:p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b="true" sz="4200">
                <a:solidFill>
                  <a:srgbClr val="000000"/>
                </a:solidFill>
                <a:latin typeface="Open Sans"/>
              </a:rPr>
              <a:t>EMOTIONALLY INTELLIGENT LEADERSHIP COMPETENCIES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97193" y="819468"/>
            <a:ext cx="16655615" cy="10956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60"/>
              </a:lnSpc>
              <a:spcBef>
                <a:spcPct val="0"/>
              </a:spcBef>
            </a:pPr>
            <a:r>
              <a:rPr lang="en-US" b="true" sz="6400">
                <a:solidFill>
                  <a:srgbClr val="000000"/>
                </a:solidFill>
                <a:latin typeface="Open Sans"/>
              </a:rPr>
              <a:t>THE IMPORTANCE OF FEEDBACK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4007376" y="1914208"/>
            <a:ext cx="11035247" cy="110352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6625" y="2390603"/>
            <a:ext cx="8484625" cy="57975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 reflect how well you demonstrate emotionally intellige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nt w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orkplace behaviour</a:t>
            </a:r>
          </a:p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do not reflect your actual EQ or innate level of emotional intelligence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76" t="0" r="176" b="0"/>
          <a:stretch>
            <a:fillRect/>
          </a:stretch>
        </p:blipFill>
        <p:spPr>
          <a:xfrm flipH="false" flipV="false" rot="0">
            <a:off x="1428750" y="2476328"/>
            <a:ext cx="6581065" cy="933484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554088" y="13040242"/>
            <a:ext cx="1941824" cy="51458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6625" y="2390603"/>
            <a:ext cx="8484625" cy="57975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 reflect how well you demonstrate emotionally intellige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nt w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orkplace behaviour</a:t>
            </a:r>
          </a:p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do not reflect your actual EQ or innate level of emotional intelligence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76" t="0" r="176" b="0"/>
          <a:stretch>
            <a:fillRect/>
          </a:stretch>
        </p:blipFill>
        <p:spPr>
          <a:xfrm flipH="false" flipV="false" rot="0">
            <a:off x="1428750" y="2476328"/>
            <a:ext cx="6581065" cy="933484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554088" y="13040242"/>
            <a:ext cx="1941824" cy="51458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6625" y="2390603"/>
            <a:ext cx="8484625" cy="57975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 reflect how well you demons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trat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e e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mo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tionally intelligent workplace behaviour</a:t>
            </a:r>
          </a:p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do no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t reflect your actual EQ or innate level of emotional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intelligence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76" t="0" r="176" b="0"/>
          <a:stretch>
            <a:fillRect/>
          </a:stretch>
        </p:blipFill>
        <p:spPr>
          <a:xfrm flipH="false" flipV="false" rot="0">
            <a:off x="1428750" y="2476328"/>
            <a:ext cx="6581065" cy="933484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554088" y="13040242"/>
            <a:ext cx="1941824" cy="51458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6625" y="2390603"/>
            <a:ext cx="8484625" cy="57975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 reflect how well you demons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trat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e e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mo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tionally intelligent workplace behaviour</a:t>
            </a:r>
          </a:p>
          <a:p>
            <a:pPr marL="792480" indent="-396240" lvl="1">
              <a:lnSpc>
                <a:spcPts val="6719"/>
              </a:lnSpc>
              <a:buFont typeface="Arial"/>
              <a:buChar char="•"/>
            </a:pPr>
            <a:r>
              <a:rPr lang="en-US" sz="4800">
                <a:solidFill>
                  <a:srgbClr val="FFFFFF"/>
                </a:solidFill>
                <a:latin typeface="Open Sans"/>
              </a:rPr>
              <a:t>Results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do no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t reflect your actual EQ or innate level of emotional</a:t>
            </a:r>
            <a:r>
              <a:rPr lang="en-US" sz="4800">
                <a:solidFill>
                  <a:srgbClr val="FFFFFF"/>
                </a:solidFill>
                <a:latin typeface="Open Sans"/>
              </a:rPr>
              <a:t> intelligence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76" t="0" r="176" b="0"/>
          <a:stretch>
            <a:fillRect/>
          </a:stretch>
        </p:blipFill>
        <p:spPr>
          <a:xfrm flipH="false" flipV="false" rot="0">
            <a:off x="1428750" y="2476328"/>
            <a:ext cx="6581065" cy="9334844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554088" y="13040242"/>
            <a:ext cx="1941824" cy="51458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DADb_xc7oo0</dc:identifier>
  <dcterms:modified xsi:type="dcterms:W3CDTF">2011-08-01T06:04:30Z</dcterms:modified>
  <cp:revision>1</cp:revision>
  <dc:title>Group Debriefing AU</dc:title>
</cp:coreProperties>
</file>